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8" r:id="rId4"/>
    <p:sldId id="260" r:id="rId5"/>
    <p:sldId id="265" r:id="rId6"/>
    <p:sldId id="263" r:id="rId7"/>
    <p:sldId id="264" r:id="rId8"/>
    <p:sldId id="262" r:id="rId9"/>
    <p:sldId id="261" r:id="rId10"/>
    <p:sldId id="258" r:id="rId11"/>
    <p:sldId id="259" r:id="rId12"/>
    <p:sldId id="257" r:id="rId13"/>
    <p:sldId id="266" r:id="rId14"/>
    <p:sldId id="267" r:id="rId15"/>
    <p:sldId id="274" r:id="rId16"/>
    <p:sldId id="271" r:id="rId17"/>
    <p:sldId id="272" r:id="rId18"/>
    <p:sldId id="273" r:id="rId19"/>
    <p:sldId id="275" r:id="rId20"/>
    <p:sldId id="26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image" Target="../media/image26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806F0-5B06-453B-A55C-99C8AF4F01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CDC219-0761-4CA9-A443-F6032BCC0D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9D9680-5915-471A-B3B5-A3A8ED7BD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CBD0-30A6-48D4-9C90-44B61C1EC975}" type="datetimeFigureOut">
              <a:rPr lang="en-US" smtClean="0"/>
              <a:t>3/26/22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63DA-AA24-4FF0-8708-AEB55B6B7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64F925-D682-49D4-904B-AB1C42475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D29D-A4D4-478B-A53A-C0D7EE30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335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68678-3309-4DAE-B8C1-30C22725B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19F1B2-1561-483E-80BC-1A97B72F4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913C2-1A03-4638-BDB8-F25A9770D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CBD0-30A6-48D4-9C90-44B61C1EC975}" type="datetimeFigureOut">
              <a:rPr lang="en-US" smtClean="0"/>
              <a:t>3/26/22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5D80F7-DE18-461F-A5F5-032BDC406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09D4B-89E2-4D49-8781-85D2A0F06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D29D-A4D4-478B-A53A-C0D7EE30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83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835678-0D19-4C67-A054-C0326E555D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280CA5-0D0F-4BBB-84B6-43D8D6A129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B9CFF-4AA5-41AF-BF88-D9FB15CBC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CBD0-30A6-48D4-9C90-44B61C1EC975}" type="datetimeFigureOut">
              <a:rPr lang="en-US" smtClean="0"/>
              <a:t>3/26/22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F46470-7083-4699-BE8A-2827CBE8C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641A8A-8D63-4447-B217-011623955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D29D-A4D4-478B-A53A-C0D7EE30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3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1F9D7-06BE-48AF-8CFB-EA0DA9F4F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1F125-52BF-4FAC-B9BB-C58A3248F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7C004-0DE3-4114-BF78-5D81C0832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CBD0-30A6-48D4-9C90-44B61C1EC975}" type="datetimeFigureOut">
              <a:rPr lang="en-US" smtClean="0"/>
              <a:t>3/26/22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3548A-197F-4B75-822E-B1A6FF19E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C9E0E-7CE4-4301-A229-D3F6E51A9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D29D-A4D4-478B-A53A-C0D7EE30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7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25887-FF54-446F-8753-1BEF8C4CD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4C0EB-8524-4A05-BD7E-19A2D840A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93DAD-F7C0-4F88-9A22-EE2859D9E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CBD0-30A6-48D4-9C90-44B61C1EC975}" type="datetimeFigureOut">
              <a:rPr lang="en-US" smtClean="0"/>
              <a:t>3/26/22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1C4F-498E-4A62-94ED-83A812DDC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204F3-DE19-4F1E-A6BE-9D79698FE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D29D-A4D4-478B-A53A-C0D7EE30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70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4CB9F-EEDD-4464-B40C-BF8886A6F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B8AA2-54DD-4F2F-B7A2-A3651BECF1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3D3080-D4BD-4C42-84E4-479348B2F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8D9DE9-1A9C-43A5-846A-D6DFCF61C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CBD0-30A6-48D4-9C90-44B61C1EC975}" type="datetimeFigureOut">
              <a:rPr lang="en-US" smtClean="0"/>
              <a:t>3/26/22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B7C694-1568-4B47-9A6D-2A0166287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CE87DE-F116-44FC-B0A0-7855116CB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D29D-A4D4-478B-A53A-C0D7EE30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69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D8DE2-3755-4AC1-8AA3-369358D23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507742-DFBB-4AA6-8896-00D2D9273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28AAD-746D-4F91-A7ED-6C5999C93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1EB9FE-C10C-4E62-9EC1-E4CC41AF5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83CCBA-29B9-4963-A443-33090B34C9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3D732F-0791-4D6B-8187-4FB4DA2A2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CBD0-30A6-48D4-9C90-44B61C1EC975}" type="datetimeFigureOut">
              <a:rPr lang="en-US" smtClean="0"/>
              <a:t>3/26/22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4E8677-02C3-4454-8C56-705FD6FEB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7B24F6-FE62-40B9-934E-C08D5AFE9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D29D-A4D4-478B-A53A-C0D7EE30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568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862A6-9F08-4C68-9D46-06F08944B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9A22A7-A91D-4DAA-BEB7-C6F613CE6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CBD0-30A6-48D4-9C90-44B61C1EC975}" type="datetimeFigureOut">
              <a:rPr lang="en-US" smtClean="0"/>
              <a:t>3/26/22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046EBA-CD27-4EFF-A88A-3C5F2C97B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1ED5E3-037E-440C-A7BE-0AE1E7D2B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D29D-A4D4-478B-A53A-C0D7EE30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97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30A20F-1D24-4FFF-B3B0-89372E81E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CBD0-30A6-48D4-9C90-44B61C1EC975}" type="datetimeFigureOut">
              <a:rPr lang="en-US" smtClean="0"/>
              <a:t>3/26/22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926462-45AC-4143-A3C3-3C1BA1E0F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61DF55-5989-4840-A302-7DA1A9AEB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D29D-A4D4-478B-A53A-C0D7EE30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3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E8535-87F4-4E2C-8D30-58A86E307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3910B-D2CA-4AEE-8D54-356DB641D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4E2F7A-23D6-4A55-9B97-21BFCDC8B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3CF621-9E64-4A38-8012-7E65484AF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CBD0-30A6-48D4-9C90-44B61C1EC975}" type="datetimeFigureOut">
              <a:rPr lang="en-US" smtClean="0"/>
              <a:t>3/26/22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F18A42-9F52-4A1E-9CF4-309644600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F73EE-CC51-42E9-8DA4-B7A6ED276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D29D-A4D4-478B-A53A-C0D7EE30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82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3D117-15A1-48B3-94C7-87AC35B8B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42B7B7-C800-4E8B-9CF9-B115B6D8D3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3C5FD8-B916-426F-8C83-A3EAFE5971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421AC7-2CB4-4B63-B974-F93C1B3E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CBD0-30A6-48D4-9C90-44B61C1EC975}" type="datetimeFigureOut">
              <a:rPr lang="en-US" smtClean="0"/>
              <a:t>3/26/22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707D14-F0A2-4F4D-BFCF-ED2056F7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59FE60-EBD0-4283-80EE-7F5411E67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D29D-A4D4-478B-A53A-C0D7EE30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4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F52CB9-D69D-42CB-A2EC-CFC946D66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BA8D99-F285-421E-BE18-570B23A95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49167-9FD1-4C4A-835D-EE3DCC7966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FCBD0-30A6-48D4-9C90-44B61C1EC975}" type="datetimeFigureOut">
              <a:rPr lang="en-US" smtClean="0"/>
              <a:t>3/26/22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CF7ED-EC6E-4485-90AB-E59C1934CC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0229A-63E0-4F00-8E4B-98653F682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DD29D-A4D4-478B-A53A-C0D7EE304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469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image" Target="../media/image24.pn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5.png"/><Relationship Id="rId5" Type="http://schemas.openxmlformats.org/officeDocument/2006/relationships/image" Target="../media/image22.e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image" Target="../media/image28.png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9.png"/><Relationship Id="rId5" Type="http://schemas.openxmlformats.org/officeDocument/2006/relationships/image" Target="../media/image26.emf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emf"/><Relationship Id="rId3" Type="http://schemas.openxmlformats.org/officeDocument/2006/relationships/image" Target="../media/image32.pn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3.png"/><Relationship Id="rId5" Type="http://schemas.openxmlformats.org/officeDocument/2006/relationships/image" Target="../media/image30.emf"/><Relationship Id="rId4" Type="http://schemas.openxmlformats.org/officeDocument/2006/relationships/oleObject" Target="../embeddings/oleObject8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9D1B0-B284-4F67-9C32-37ACAD421C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Analysis of Bisphenol A and Conjugates in Human Serum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A9800-ACB1-484A-9C0E-692BA3D2FE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Ruth Muchiri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9/24/2021</a:t>
            </a:r>
          </a:p>
        </p:txBody>
      </p:sp>
    </p:spTree>
    <p:extLst>
      <p:ext uri="{BB962C8B-B14F-4D97-AF65-F5344CB8AC3E}">
        <p14:creationId xmlns:p14="http://schemas.microsoft.com/office/powerpoint/2010/main" val="2911230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C4C4-870B-4496-9ED6-4B9481AF4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Recovery of Spiked Standards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F097C28-1A8A-4C27-BCE0-B2CDAF7649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856491"/>
              </p:ext>
            </p:extLst>
          </p:nvPr>
        </p:nvGraphicFramePr>
        <p:xfrm>
          <a:off x="2691848" y="1573832"/>
          <a:ext cx="6808303" cy="3196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584">
                  <a:extLst>
                    <a:ext uri="{9D8B030D-6E8A-4147-A177-3AD203B41FA5}">
                      <a16:colId xmlns:a16="http://schemas.microsoft.com/office/drawing/2014/main" val="3709837392"/>
                    </a:ext>
                  </a:extLst>
                </a:gridCol>
                <a:gridCol w="1222236">
                  <a:extLst>
                    <a:ext uri="{9D8B030D-6E8A-4147-A177-3AD203B41FA5}">
                      <a16:colId xmlns:a16="http://schemas.microsoft.com/office/drawing/2014/main" val="1783710578"/>
                    </a:ext>
                  </a:extLst>
                </a:gridCol>
                <a:gridCol w="933579">
                  <a:extLst>
                    <a:ext uri="{9D8B030D-6E8A-4147-A177-3AD203B41FA5}">
                      <a16:colId xmlns:a16="http://schemas.microsoft.com/office/drawing/2014/main" val="795254529"/>
                    </a:ext>
                  </a:extLst>
                </a:gridCol>
                <a:gridCol w="3446904">
                  <a:extLst>
                    <a:ext uri="{9D8B030D-6E8A-4147-A177-3AD203B41FA5}">
                      <a16:colId xmlns:a16="http://schemas.microsoft.com/office/drawing/2014/main" val="2816177347"/>
                    </a:ext>
                  </a:extLst>
                </a:gridCol>
              </a:tblGrid>
              <a:tr h="481837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QC 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ng/mL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Recovery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4999766"/>
                  </a:ext>
                </a:extLst>
              </a:tr>
              <a:tr h="4818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BPA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BPA-mono glucuronide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1919798"/>
                  </a:ext>
                </a:extLst>
              </a:tr>
              <a:tr h="558319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LLOQ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41055189"/>
                  </a:ext>
                </a:extLst>
              </a:tr>
              <a:tr h="558319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47401842"/>
                  </a:ext>
                </a:extLst>
              </a:tr>
              <a:tr h="558319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6357131"/>
                  </a:ext>
                </a:extLst>
              </a:tr>
              <a:tr h="558319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616424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ED4E15A-FB6E-4A29-8584-E6015D5DA2B8}"/>
              </a:ext>
            </a:extLst>
          </p:cNvPr>
          <p:cNvSpPr txBox="1"/>
          <p:nvPr/>
        </p:nvSpPr>
        <p:spPr>
          <a:xfrm>
            <a:off x="3024808" y="4924639"/>
            <a:ext cx="4596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Data is an average of 3 technical replicates</a:t>
            </a:r>
          </a:p>
        </p:txBody>
      </p:sp>
    </p:spTree>
    <p:extLst>
      <p:ext uri="{BB962C8B-B14F-4D97-AF65-F5344CB8AC3E}">
        <p14:creationId xmlns:p14="http://schemas.microsoft.com/office/powerpoint/2010/main" val="3572335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B69236EA-6564-4880-9E9D-DF2B1AE4C3D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17477" y="2192205"/>
            <a:ext cx="5170488" cy="3398838"/>
            <a:chOff x="2193" y="1173"/>
            <a:chExt cx="3257" cy="2141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1B262B9E-9E3E-44EE-8447-4E8F0245F29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230" y="1173"/>
              <a:ext cx="3220" cy="1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5">
              <a:extLst>
                <a:ext uri="{FF2B5EF4-FFF2-40B4-BE49-F238E27FC236}">
                  <a16:creationId xmlns:a16="http://schemas.microsoft.com/office/drawing/2014/main" id="{C2F0DFCF-A7E3-467D-8E7B-A6BD37579A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6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67E290F8-013D-4655-BFB5-A59AB9AB44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9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DBF52B1D-04CF-464B-AA1D-38F0E15A90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6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38FC2060-A4D2-4845-B319-86F0180257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8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303B27E7-C343-48E0-B6BA-10BEAEA838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91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75DD2130-FCCC-48C0-883A-DAF88B0C64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8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1">
              <a:extLst>
                <a:ext uri="{FF2B5EF4-FFF2-40B4-BE49-F238E27FC236}">
                  <a16:creationId xmlns:a16="http://schemas.microsoft.com/office/drawing/2014/main" id="{AC37C2FC-80EA-47CE-8028-BD88632DCC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1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6B5F9984-EDE3-443A-810D-A8E2C92640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7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3992D2C8-4924-49A0-B9DB-191F067F76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90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F5F18A0F-D1FA-4CD9-890E-6E7C7BC699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3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5">
              <a:extLst>
                <a:ext uri="{FF2B5EF4-FFF2-40B4-BE49-F238E27FC236}">
                  <a16:creationId xmlns:a16="http://schemas.microsoft.com/office/drawing/2014/main" id="{A01675E9-5857-4C22-B069-9AAD27775B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89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FE20573B-722D-4AC9-BDD4-FFB5E0B24C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2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C16A481B-3C38-482C-8B9A-348052ABF2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5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141159B0-4B29-425C-B35F-5B4FB6FDFF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91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6CF6B9B6-026A-4D23-BCC5-DE83A19947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4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0">
              <a:extLst>
                <a:ext uri="{FF2B5EF4-FFF2-40B4-BE49-F238E27FC236}">
                  <a16:creationId xmlns:a16="http://schemas.microsoft.com/office/drawing/2014/main" id="{48ED7CC2-38AF-4557-944C-E508B3A7E6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91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1">
              <a:extLst>
                <a:ext uri="{FF2B5EF4-FFF2-40B4-BE49-F238E27FC236}">
                  <a16:creationId xmlns:a16="http://schemas.microsoft.com/office/drawing/2014/main" id="{84C63833-EE82-4E97-A27A-F6DEE87DE8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93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2">
              <a:extLst>
                <a:ext uri="{FF2B5EF4-FFF2-40B4-BE49-F238E27FC236}">
                  <a16:creationId xmlns:a16="http://schemas.microsoft.com/office/drawing/2014/main" id="{FDC32E59-AF89-408E-9C38-4DA2B2BF3E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6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3">
              <a:extLst>
                <a:ext uri="{FF2B5EF4-FFF2-40B4-BE49-F238E27FC236}">
                  <a16:creationId xmlns:a16="http://schemas.microsoft.com/office/drawing/2014/main" id="{4A3BCB8B-F569-44B2-AC5E-50473F833B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3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4">
              <a:extLst>
                <a:ext uri="{FF2B5EF4-FFF2-40B4-BE49-F238E27FC236}">
                  <a16:creationId xmlns:a16="http://schemas.microsoft.com/office/drawing/2014/main" id="{211B0263-8E39-4C9C-B3D1-F57A0A900E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5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5">
              <a:extLst>
                <a:ext uri="{FF2B5EF4-FFF2-40B4-BE49-F238E27FC236}">
                  <a16:creationId xmlns:a16="http://schemas.microsoft.com/office/drawing/2014/main" id="{875D7F83-F6FC-4F79-9F78-FA5BA5691A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92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6">
              <a:extLst>
                <a:ext uri="{FF2B5EF4-FFF2-40B4-BE49-F238E27FC236}">
                  <a16:creationId xmlns:a16="http://schemas.microsoft.com/office/drawing/2014/main" id="{607DE570-459A-465E-9C2F-74395CF751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5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7">
              <a:extLst>
                <a:ext uri="{FF2B5EF4-FFF2-40B4-BE49-F238E27FC236}">
                  <a16:creationId xmlns:a16="http://schemas.microsoft.com/office/drawing/2014/main" id="{94CAC1FD-E1DB-405C-A526-D46B652929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7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28">
              <a:extLst>
                <a:ext uri="{FF2B5EF4-FFF2-40B4-BE49-F238E27FC236}">
                  <a16:creationId xmlns:a16="http://schemas.microsoft.com/office/drawing/2014/main" id="{CC90F3F0-7579-4762-AA26-C32B7485D4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4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29">
              <a:extLst>
                <a:ext uri="{FF2B5EF4-FFF2-40B4-BE49-F238E27FC236}">
                  <a16:creationId xmlns:a16="http://schemas.microsoft.com/office/drawing/2014/main" id="{487B53B7-8CEB-4C9B-A50E-7D6D93E5CD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7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30">
              <a:extLst>
                <a:ext uri="{FF2B5EF4-FFF2-40B4-BE49-F238E27FC236}">
                  <a16:creationId xmlns:a16="http://schemas.microsoft.com/office/drawing/2014/main" id="{39DC19C6-D592-4CE9-8BC8-EBC0BF75BB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0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31">
              <a:extLst>
                <a:ext uri="{FF2B5EF4-FFF2-40B4-BE49-F238E27FC236}">
                  <a16:creationId xmlns:a16="http://schemas.microsoft.com/office/drawing/2014/main" id="{7298489A-594F-43C8-8DC2-D90A5C7238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96" y="3027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32">
              <a:extLst>
                <a:ext uri="{FF2B5EF4-FFF2-40B4-BE49-F238E27FC236}">
                  <a16:creationId xmlns:a16="http://schemas.microsoft.com/office/drawing/2014/main" id="{1BBD92B4-BA44-4636-A4F3-8CC27E67C9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6" y="3027"/>
              <a:ext cx="0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33">
              <a:extLst>
                <a:ext uri="{FF2B5EF4-FFF2-40B4-BE49-F238E27FC236}">
                  <a16:creationId xmlns:a16="http://schemas.microsoft.com/office/drawing/2014/main" id="{5498809C-8E97-4E0B-9098-B8D0DB0A8E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8" y="3063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Line 34">
              <a:extLst>
                <a:ext uri="{FF2B5EF4-FFF2-40B4-BE49-F238E27FC236}">
                  <a16:creationId xmlns:a16="http://schemas.microsoft.com/office/drawing/2014/main" id="{07069682-2B19-4AC7-8FB1-C78675C980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8" y="3027"/>
              <a:ext cx="0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35">
              <a:extLst>
                <a:ext uri="{FF2B5EF4-FFF2-40B4-BE49-F238E27FC236}">
                  <a16:creationId xmlns:a16="http://schemas.microsoft.com/office/drawing/2014/main" id="{DCF2468D-D09B-4841-A17E-EE8DB08BA1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7" y="3063"/>
              <a:ext cx="16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100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Line 36">
              <a:extLst>
                <a:ext uri="{FF2B5EF4-FFF2-40B4-BE49-F238E27FC236}">
                  <a16:creationId xmlns:a16="http://schemas.microsoft.com/office/drawing/2014/main" id="{6E45F797-00C2-4C58-87CF-F6C954CD18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89" y="3027"/>
              <a:ext cx="0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7">
              <a:extLst>
                <a:ext uri="{FF2B5EF4-FFF2-40B4-BE49-F238E27FC236}">
                  <a16:creationId xmlns:a16="http://schemas.microsoft.com/office/drawing/2014/main" id="{419E58CF-7909-4975-B385-0F5B591EB5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9" y="3063"/>
              <a:ext cx="16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200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Line 38">
              <a:extLst>
                <a:ext uri="{FF2B5EF4-FFF2-40B4-BE49-F238E27FC236}">
                  <a16:creationId xmlns:a16="http://schemas.microsoft.com/office/drawing/2014/main" id="{4DC3ADBB-D731-43C3-BD73-01CDE51120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91" y="3027"/>
              <a:ext cx="0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9">
              <a:extLst>
                <a:ext uri="{FF2B5EF4-FFF2-40B4-BE49-F238E27FC236}">
                  <a16:creationId xmlns:a16="http://schemas.microsoft.com/office/drawing/2014/main" id="{0E368CC7-10A0-4082-94BE-42B98F75D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0" y="3063"/>
              <a:ext cx="16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300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Line 40">
              <a:extLst>
                <a:ext uri="{FF2B5EF4-FFF2-40B4-BE49-F238E27FC236}">
                  <a16:creationId xmlns:a16="http://schemas.microsoft.com/office/drawing/2014/main" id="{B774C279-CBEE-4379-B517-745F9A2BFE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92" y="3027"/>
              <a:ext cx="0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41">
              <a:extLst>
                <a:ext uri="{FF2B5EF4-FFF2-40B4-BE49-F238E27FC236}">
                  <a16:creationId xmlns:a16="http://schemas.microsoft.com/office/drawing/2014/main" id="{89C595AA-6E17-4498-BC30-3C0DE84131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2" y="3063"/>
              <a:ext cx="16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400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Line 42">
              <a:extLst>
                <a:ext uri="{FF2B5EF4-FFF2-40B4-BE49-F238E27FC236}">
                  <a16:creationId xmlns:a16="http://schemas.microsoft.com/office/drawing/2014/main" id="{A802FC60-5CBB-412A-A9B3-5806039C45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0" y="3027"/>
              <a:ext cx="0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43">
              <a:extLst>
                <a:ext uri="{FF2B5EF4-FFF2-40B4-BE49-F238E27FC236}">
                  <a16:creationId xmlns:a16="http://schemas.microsoft.com/office/drawing/2014/main" id="{DFFB7811-3CC1-4F54-BFDD-317D0EB5F9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3" y="3159"/>
              <a:ext cx="72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BPA (ng/mL)</a:t>
              </a:r>
              <a:endPara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Line 44">
              <a:extLst>
                <a:ext uri="{FF2B5EF4-FFF2-40B4-BE49-F238E27FC236}">
                  <a16:creationId xmlns:a16="http://schemas.microsoft.com/office/drawing/2014/main" id="{A5B69A9E-9A67-41F3-A807-BA36152017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3015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45">
              <a:extLst>
                <a:ext uri="{FF2B5EF4-FFF2-40B4-BE49-F238E27FC236}">
                  <a16:creationId xmlns:a16="http://schemas.microsoft.com/office/drawing/2014/main" id="{E3B91B13-27CA-4AFC-881C-086CC9B948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973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46">
              <a:extLst>
                <a:ext uri="{FF2B5EF4-FFF2-40B4-BE49-F238E27FC236}">
                  <a16:creationId xmlns:a16="http://schemas.microsoft.com/office/drawing/2014/main" id="{8D8D849F-CE0D-41F9-B4F9-49F5D9FBF9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931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47">
              <a:extLst>
                <a:ext uri="{FF2B5EF4-FFF2-40B4-BE49-F238E27FC236}">
                  <a16:creationId xmlns:a16="http://schemas.microsoft.com/office/drawing/2014/main" id="{209B847C-F2FC-4B5E-8EBA-90FCB57941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889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48">
              <a:extLst>
                <a:ext uri="{FF2B5EF4-FFF2-40B4-BE49-F238E27FC236}">
                  <a16:creationId xmlns:a16="http://schemas.microsoft.com/office/drawing/2014/main" id="{41A269D2-47AC-4A20-83C5-E3C362859B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847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9">
              <a:extLst>
                <a:ext uri="{FF2B5EF4-FFF2-40B4-BE49-F238E27FC236}">
                  <a16:creationId xmlns:a16="http://schemas.microsoft.com/office/drawing/2014/main" id="{BBA62F32-FF99-46C2-8ECC-F8EB02BAD0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805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50">
              <a:extLst>
                <a:ext uri="{FF2B5EF4-FFF2-40B4-BE49-F238E27FC236}">
                  <a16:creationId xmlns:a16="http://schemas.microsoft.com/office/drawing/2014/main" id="{032C4FFC-CCE7-4C3E-A298-9329D06744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757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51">
              <a:extLst>
                <a:ext uri="{FF2B5EF4-FFF2-40B4-BE49-F238E27FC236}">
                  <a16:creationId xmlns:a16="http://schemas.microsoft.com/office/drawing/2014/main" id="{AE224E43-CB75-469F-8BD9-6348209D7E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715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52">
              <a:extLst>
                <a:ext uri="{FF2B5EF4-FFF2-40B4-BE49-F238E27FC236}">
                  <a16:creationId xmlns:a16="http://schemas.microsoft.com/office/drawing/2014/main" id="{D753BE4B-22A5-4479-9E0A-6A8CA6B32C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673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53">
              <a:extLst>
                <a:ext uri="{FF2B5EF4-FFF2-40B4-BE49-F238E27FC236}">
                  <a16:creationId xmlns:a16="http://schemas.microsoft.com/office/drawing/2014/main" id="{F7262B68-621A-4EC8-8AE8-86E6ECE780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631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54">
              <a:extLst>
                <a:ext uri="{FF2B5EF4-FFF2-40B4-BE49-F238E27FC236}">
                  <a16:creationId xmlns:a16="http://schemas.microsoft.com/office/drawing/2014/main" id="{91055F90-98C6-4484-BDCB-F993E08017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589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Line 55">
              <a:extLst>
                <a:ext uri="{FF2B5EF4-FFF2-40B4-BE49-F238E27FC236}">
                  <a16:creationId xmlns:a16="http://schemas.microsoft.com/office/drawing/2014/main" id="{627F2C50-975C-443F-A804-7300C5D575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547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Line 56">
              <a:extLst>
                <a:ext uri="{FF2B5EF4-FFF2-40B4-BE49-F238E27FC236}">
                  <a16:creationId xmlns:a16="http://schemas.microsoft.com/office/drawing/2014/main" id="{D8C21B24-A1CB-43F2-9BF8-EC3744AD8A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505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57">
              <a:extLst>
                <a:ext uri="{FF2B5EF4-FFF2-40B4-BE49-F238E27FC236}">
                  <a16:creationId xmlns:a16="http://schemas.microsoft.com/office/drawing/2014/main" id="{44B5F7D6-DD48-44E7-A533-2F15E33F46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463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58">
              <a:extLst>
                <a:ext uri="{FF2B5EF4-FFF2-40B4-BE49-F238E27FC236}">
                  <a16:creationId xmlns:a16="http://schemas.microsoft.com/office/drawing/2014/main" id="{CF7FB744-084F-44BE-A1C5-7415BBD815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421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59">
              <a:extLst>
                <a:ext uri="{FF2B5EF4-FFF2-40B4-BE49-F238E27FC236}">
                  <a16:creationId xmlns:a16="http://schemas.microsoft.com/office/drawing/2014/main" id="{46A0F43A-BC07-4DAD-8724-DADF0BEABB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379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60">
              <a:extLst>
                <a:ext uri="{FF2B5EF4-FFF2-40B4-BE49-F238E27FC236}">
                  <a16:creationId xmlns:a16="http://schemas.microsoft.com/office/drawing/2014/main" id="{AEFC5C1F-4242-4C7F-AB05-BFFABEE279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337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61">
              <a:extLst>
                <a:ext uri="{FF2B5EF4-FFF2-40B4-BE49-F238E27FC236}">
                  <a16:creationId xmlns:a16="http://schemas.microsoft.com/office/drawing/2014/main" id="{66A937DB-0B39-4B19-9806-B654E5AF26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289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62">
              <a:extLst>
                <a:ext uri="{FF2B5EF4-FFF2-40B4-BE49-F238E27FC236}">
                  <a16:creationId xmlns:a16="http://schemas.microsoft.com/office/drawing/2014/main" id="{FE323CD8-B81A-42E5-8472-B90FB9BD5E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247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63">
              <a:extLst>
                <a:ext uri="{FF2B5EF4-FFF2-40B4-BE49-F238E27FC236}">
                  <a16:creationId xmlns:a16="http://schemas.microsoft.com/office/drawing/2014/main" id="{D94B43C6-719D-4CF6-82B6-90D8A82017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205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64">
              <a:extLst>
                <a:ext uri="{FF2B5EF4-FFF2-40B4-BE49-F238E27FC236}">
                  <a16:creationId xmlns:a16="http://schemas.microsoft.com/office/drawing/2014/main" id="{E8DB3B5F-5304-4BF6-9D9B-130730A564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163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65">
              <a:extLst>
                <a:ext uri="{FF2B5EF4-FFF2-40B4-BE49-F238E27FC236}">
                  <a16:creationId xmlns:a16="http://schemas.microsoft.com/office/drawing/2014/main" id="{F4C52565-2F5F-4750-8D7E-3F57B762A8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121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66">
              <a:extLst>
                <a:ext uri="{FF2B5EF4-FFF2-40B4-BE49-F238E27FC236}">
                  <a16:creationId xmlns:a16="http://schemas.microsoft.com/office/drawing/2014/main" id="{8CE6074F-B99D-4B2B-B2FA-5FA9ECB7BD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079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67">
              <a:extLst>
                <a:ext uri="{FF2B5EF4-FFF2-40B4-BE49-F238E27FC236}">
                  <a16:creationId xmlns:a16="http://schemas.microsoft.com/office/drawing/2014/main" id="{AD94FA05-01EB-4A82-8468-755A0EE9E6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2037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68">
              <a:extLst>
                <a:ext uri="{FF2B5EF4-FFF2-40B4-BE49-F238E27FC236}">
                  <a16:creationId xmlns:a16="http://schemas.microsoft.com/office/drawing/2014/main" id="{059967D3-AC6A-466C-B012-7FDBF6FB69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1995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69">
              <a:extLst>
                <a:ext uri="{FF2B5EF4-FFF2-40B4-BE49-F238E27FC236}">
                  <a16:creationId xmlns:a16="http://schemas.microsoft.com/office/drawing/2014/main" id="{1C012E27-EDA9-4F8D-93B2-A785CFAE59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1953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70">
              <a:extLst>
                <a:ext uri="{FF2B5EF4-FFF2-40B4-BE49-F238E27FC236}">
                  <a16:creationId xmlns:a16="http://schemas.microsoft.com/office/drawing/2014/main" id="{BD058BF9-B4FA-44FB-B8EB-866FBD904F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1911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71">
              <a:extLst>
                <a:ext uri="{FF2B5EF4-FFF2-40B4-BE49-F238E27FC236}">
                  <a16:creationId xmlns:a16="http://schemas.microsoft.com/office/drawing/2014/main" id="{7ED29D8E-2A49-403F-B606-FF3600657F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1869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72">
              <a:extLst>
                <a:ext uri="{FF2B5EF4-FFF2-40B4-BE49-F238E27FC236}">
                  <a16:creationId xmlns:a16="http://schemas.microsoft.com/office/drawing/2014/main" id="{ABD007AA-5C44-46D9-A043-908B04DDAE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1821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73">
              <a:extLst>
                <a:ext uri="{FF2B5EF4-FFF2-40B4-BE49-F238E27FC236}">
                  <a16:creationId xmlns:a16="http://schemas.microsoft.com/office/drawing/2014/main" id="{646703BF-B947-427A-8497-63301D90F9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1779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74">
              <a:extLst>
                <a:ext uri="{FF2B5EF4-FFF2-40B4-BE49-F238E27FC236}">
                  <a16:creationId xmlns:a16="http://schemas.microsoft.com/office/drawing/2014/main" id="{6D13E49D-E926-41A1-8DC3-F59BFB19B8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1737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75">
              <a:extLst>
                <a:ext uri="{FF2B5EF4-FFF2-40B4-BE49-F238E27FC236}">
                  <a16:creationId xmlns:a16="http://schemas.microsoft.com/office/drawing/2014/main" id="{A4B4DB88-D8A5-4FD9-9F34-FDA108B483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1695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76">
              <a:extLst>
                <a:ext uri="{FF2B5EF4-FFF2-40B4-BE49-F238E27FC236}">
                  <a16:creationId xmlns:a16="http://schemas.microsoft.com/office/drawing/2014/main" id="{99DB9E27-8720-4DC1-93D7-321B3E76EF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1653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77">
              <a:extLst>
                <a:ext uri="{FF2B5EF4-FFF2-40B4-BE49-F238E27FC236}">
                  <a16:creationId xmlns:a16="http://schemas.microsoft.com/office/drawing/2014/main" id="{6030F299-9BC5-4F5B-9440-40B65E11B0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1611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78">
              <a:extLst>
                <a:ext uri="{FF2B5EF4-FFF2-40B4-BE49-F238E27FC236}">
                  <a16:creationId xmlns:a16="http://schemas.microsoft.com/office/drawing/2014/main" id="{D4E19113-B1A4-4998-A768-E799B94965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1569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Line 79">
              <a:extLst>
                <a:ext uri="{FF2B5EF4-FFF2-40B4-BE49-F238E27FC236}">
                  <a16:creationId xmlns:a16="http://schemas.microsoft.com/office/drawing/2014/main" id="{6484EF96-0FEB-48A4-A979-D3AFD0CD5B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1527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80">
              <a:extLst>
                <a:ext uri="{FF2B5EF4-FFF2-40B4-BE49-F238E27FC236}">
                  <a16:creationId xmlns:a16="http://schemas.microsoft.com/office/drawing/2014/main" id="{732DF57C-BAEA-479E-BB94-B0F2B140E0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1485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81">
              <a:extLst>
                <a:ext uri="{FF2B5EF4-FFF2-40B4-BE49-F238E27FC236}">
                  <a16:creationId xmlns:a16="http://schemas.microsoft.com/office/drawing/2014/main" id="{416F13DB-D972-43D6-8E7B-6AA2541915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1443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82">
              <a:extLst>
                <a:ext uri="{FF2B5EF4-FFF2-40B4-BE49-F238E27FC236}">
                  <a16:creationId xmlns:a16="http://schemas.microsoft.com/office/drawing/2014/main" id="{F9BDCBEA-4ADE-400B-85A8-432E561176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1401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Line 83">
              <a:extLst>
                <a:ext uri="{FF2B5EF4-FFF2-40B4-BE49-F238E27FC236}">
                  <a16:creationId xmlns:a16="http://schemas.microsoft.com/office/drawing/2014/main" id="{622DC506-A073-4ECC-9C79-076DBD2FA9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1353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84">
              <a:extLst>
                <a:ext uri="{FF2B5EF4-FFF2-40B4-BE49-F238E27FC236}">
                  <a16:creationId xmlns:a16="http://schemas.microsoft.com/office/drawing/2014/main" id="{AD5EDDAD-2B26-4BE2-A906-204BBBB8A3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6" y="1311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Line 85">
              <a:extLst>
                <a:ext uri="{FF2B5EF4-FFF2-40B4-BE49-F238E27FC236}">
                  <a16:creationId xmlns:a16="http://schemas.microsoft.com/office/drawing/2014/main" id="{58F6C2C4-D698-45A9-B1C5-1B09B0AC4F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8" y="3015"/>
              <a:ext cx="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86">
              <a:extLst>
                <a:ext uri="{FF2B5EF4-FFF2-40B4-BE49-F238E27FC236}">
                  <a16:creationId xmlns:a16="http://schemas.microsoft.com/office/drawing/2014/main" id="{813E5B72-9868-4FF2-9D21-9160BE62F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1" y="2955"/>
              <a:ext cx="13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0.0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Line 87">
              <a:extLst>
                <a:ext uri="{FF2B5EF4-FFF2-40B4-BE49-F238E27FC236}">
                  <a16:creationId xmlns:a16="http://schemas.microsoft.com/office/drawing/2014/main" id="{749E79E6-1FBE-4FCA-A8E3-5AC59CC5B6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8" y="2805"/>
              <a:ext cx="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89">
              <a:extLst>
                <a:ext uri="{FF2B5EF4-FFF2-40B4-BE49-F238E27FC236}">
                  <a16:creationId xmlns:a16="http://schemas.microsoft.com/office/drawing/2014/main" id="{5ED1B453-A3ED-418D-9734-201DA06A64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8" y="2589"/>
              <a:ext cx="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Rectangle 90">
              <a:extLst>
                <a:ext uri="{FF2B5EF4-FFF2-40B4-BE49-F238E27FC236}">
                  <a16:creationId xmlns:a16="http://schemas.microsoft.com/office/drawing/2014/main" id="{D7B47AA7-4C31-458F-BDFF-59243D30C2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1" y="2529"/>
              <a:ext cx="13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1.0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Line 91">
              <a:extLst>
                <a:ext uri="{FF2B5EF4-FFF2-40B4-BE49-F238E27FC236}">
                  <a16:creationId xmlns:a16="http://schemas.microsoft.com/office/drawing/2014/main" id="{99EAC554-C6A2-4559-B273-57C7AF548F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8" y="2379"/>
              <a:ext cx="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93">
              <a:extLst>
                <a:ext uri="{FF2B5EF4-FFF2-40B4-BE49-F238E27FC236}">
                  <a16:creationId xmlns:a16="http://schemas.microsoft.com/office/drawing/2014/main" id="{96E5E6E8-1BF8-4A13-8BF1-AA19A649EC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8" y="2163"/>
              <a:ext cx="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4">
              <a:extLst>
                <a:ext uri="{FF2B5EF4-FFF2-40B4-BE49-F238E27FC236}">
                  <a16:creationId xmlns:a16="http://schemas.microsoft.com/office/drawing/2014/main" id="{DBEE8928-70BA-4480-B6F5-759CB21D32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1" y="2103"/>
              <a:ext cx="13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2.0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Line 95">
              <a:extLst>
                <a:ext uri="{FF2B5EF4-FFF2-40B4-BE49-F238E27FC236}">
                  <a16:creationId xmlns:a16="http://schemas.microsoft.com/office/drawing/2014/main" id="{2865B021-7FC3-4822-B306-34E11CE1CC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8" y="1953"/>
              <a:ext cx="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97">
              <a:extLst>
                <a:ext uri="{FF2B5EF4-FFF2-40B4-BE49-F238E27FC236}">
                  <a16:creationId xmlns:a16="http://schemas.microsoft.com/office/drawing/2014/main" id="{2AE39517-0D72-4B65-86A7-29311D2AFB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8" y="1737"/>
              <a:ext cx="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Rectangle 98">
              <a:extLst>
                <a:ext uri="{FF2B5EF4-FFF2-40B4-BE49-F238E27FC236}">
                  <a16:creationId xmlns:a16="http://schemas.microsoft.com/office/drawing/2014/main" id="{736DBDB3-3CA0-4AE2-A7DD-4EDBDA8714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1" y="1677"/>
              <a:ext cx="13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3.0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Line 99">
              <a:extLst>
                <a:ext uri="{FF2B5EF4-FFF2-40B4-BE49-F238E27FC236}">
                  <a16:creationId xmlns:a16="http://schemas.microsoft.com/office/drawing/2014/main" id="{8C0E4205-A56B-43A2-A3B8-8A95DD8CE1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8" y="1527"/>
              <a:ext cx="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101">
              <a:extLst>
                <a:ext uri="{FF2B5EF4-FFF2-40B4-BE49-F238E27FC236}">
                  <a16:creationId xmlns:a16="http://schemas.microsoft.com/office/drawing/2014/main" id="{9D27D6AF-EC1F-430E-B69B-4C71D1C73D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8" y="1311"/>
              <a:ext cx="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Rectangle 102">
              <a:extLst>
                <a:ext uri="{FF2B5EF4-FFF2-40B4-BE49-F238E27FC236}">
                  <a16:creationId xmlns:a16="http://schemas.microsoft.com/office/drawing/2014/main" id="{CD3C875C-6E68-44DF-80B5-F294A05B67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1" y="1251"/>
              <a:ext cx="13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4.0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" name="Rectangle 103">
              <a:extLst>
                <a:ext uri="{FF2B5EF4-FFF2-40B4-BE49-F238E27FC236}">
                  <a16:creationId xmlns:a16="http://schemas.microsoft.com/office/drawing/2014/main" id="{CE0DC19D-7844-48A7-8060-7921B358463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1545" y="2064"/>
              <a:ext cx="145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Area Ratio (BPA/d6-BPA)</a:t>
              </a:r>
              <a:endPara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Line 104">
              <a:extLst>
                <a:ext uri="{FF2B5EF4-FFF2-40B4-BE49-F238E27FC236}">
                  <a16:creationId xmlns:a16="http://schemas.microsoft.com/office/drawing/2014/main" id="{B59C6EA7-55A9-405B-9D54-BFB2291668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0" y="3015"/>
              <a:ext cx="271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>
              <a:extLst>
                <a:ext uri="{FF2B5EF4-FFF2-40B4-BE49-F238E27FC236}">
                  <a16:creationId xmlns:a16="http://schemas.microsoft.com/office/drawing/2014/main" id="{2F6F425A-8E94-4F55-AF0F-DED6616F7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" y="1311"/>
              <a:ext cx="2701" cy="1692"/>
            </a:xfrm>
            <a:custGeom>
              <a:avLst/>
              <a:gdLst>
                <a:gd name="T0" fmla="*/ 43 w 2701"/>
                <a:gd name="T1" fmla="*/ 1668 h 1692"/>
                <a:gd name="T2" fmla="*/ 91 w 2701"/>
                <a:gd name="T3" fmla="*/ 1638 h 1692"/>
                <a:gd name="T4" fmla="*/ 139 w 2701"/>
                <a:gd name="T5" fmla="*/ 1608 h 1692"/>
                <a:gd name="T6" fmla="*/ 188 w 2701"/>
                <a:gd name="T7" fmla="*/ 1578 h 1692"/>
                <a:gd name="T8" fmla="*/ 236 w 2701"/>
                <a:gd name="T9" fmla="*/ 1548 h 1692"/>
                <a:gd name="T10" fmla="*/ 284 w 2701"/>
                <a:gd name="T11" fmla="*/ 1518 h 1692"/>
                <a:gd name="T12" fmla="*/ 333 w 2701"/>
                <a:gd name="T13" fmla="*/ 1488 h 1692"/>
                <a:gd name="T14" fmla="*/ 381 w 2701"/>
                <a:gd name="T15" fmla="*/ 1458 h 1692"/>
                <a:gd name="T16" fmla="*/ 429 w 2701"/>
                <a:gd name="T17" fmla="*/ 1428 h 1692"/>
                <a:gd name="T18" fmla="*/ 478 w 2701"/>
                <a:gd name="T19" fmla="*/ 1392 h 1692"/>
                <a:gd name="T20" fmla="*/ 526 w 2701"/>
                <a:gd name="T21" fmla="*/ 1362 h 1692"/>
                <a:gd name="T22" fmla="*/ 574 w 2701"/>
                <a:gd name="T23" fmla="*/ 1332 h 1692"/>
                <a:gd name="T24" fmla="*/ 623 w 2701"/>
                <a:gd name="T25" fmla="*/ 1302 h 1692"/>
                <a:gd name="T26" fmla="*/ 671 w 2701"/>
                <a:gd name="T27" fmla="*/ 1272 h 1692"/>
                <a:gd name="T28" fmla="*/ 719 w 2701"/>
                <a:gd name="T29" fmla="*/ 1242 h 1692"/>
                <a:gd name="T30" fmla="*/ 768 w 2701"/>
                <a:gd name="T31" fmla="*/ 1212 h 1692"/>
                <a:gd name="T32" fmla="*/ 816 w 2701"/>
                <a:gd name="T33" fmla="*/ 1182 h 1692"/>
                <a:gd name="T34" fmla="*/ 864 w 2701"/>
                <a:gd name="T35" fmla="*/ 1152 h 1692"/>
                <a:gd name="T36" fmla="*/ 913 w 2701"/>
                <a:gd name="T37" fmla="*/ 1122 h 1692"/>
                <a:gd name="T38" fmla="*/ 961 w 2701"/>
                <a:gd name="T39" fmla="*/ 1092 h 1692"/>
                <a:gd name="T40" fmla="*/ 1009 w 2701"/>
                <a:gd name="T41" fmla="*/ 1062 h 1692"/>
                <a:gd name="T42" fmla="*/ 1058 w 2701"/>
                <a:gd name="T43" fmla="*/ 1032 h 1692"/>
                <a:gd name="T44" fmla="*/ 1106 w 2701"/>
                <a:gd name="T45" fmla="*/ 1002 h 1692"/>
                <a:gd name="T46" fmla="*/ 1154 w 2701"/>
                <a:gd name="T47" fmla="*/ 972 h 1692"/>
                <a:gd name="T48" fmla="*/ 1203 w 2701"/>
                <a:gd name="T49" fmla="*/ 942 h 1692"/>
                <a:gd name="T50" fmla="*/ 1251 w 2701"/>
                <a:gd name="T51" fmla="*/ 912 h 1692"/>
                <a:gd name="T52" fmla="*/ 1299 w 2701"/>
                <a:gd name="T53" fmla="*/ 882 h 1692"/>
                <a:gd name="T54" fmla="*/ 1348 w 2701"/>
                <a:gd name="T55" fmla="*/ 846 h 1692"/>
                <a:gd name="T56" fmla="*/ 1396 w 2701"/>
                <a:gd name="T57" fmla="*/ 816 h 1692"/>
                <a:gd name="T58" fmla="*/ 1444 w 2701"/>
                <a:gd name="T59" fmla="*/ 786 h 1692"/>
                <a:gd name="T60" fmla="*/ 1493 w 2701"/>
                <a:gd name="T61" fmla="*/ 756 h 1692"/>
                <a:gd name="T62" fmla="*/ 1541 w 2701"/>
                <a:gd name="T63" fmla="*/ 726 h 1692"/>
                <a:gd name="T64" fmla="*/ 1589 w 2701"/>
                <a:gd name="T65" fmla="*/ 696 h 1692"/>
                <a:gd name="T66" fmla="*/ 1638 w 2701"/>
                <a:gd name="T67" fmla="*/ 666 h 1692"/>
                <a:gd name="T68" fmla="*/ 1686 w 2701"/>
                <a:gd name="T69" fmla="*/ 636 h 1692"/>
                <a:gd name="T70" fmla="*/ 1734 w 2701"/>
                <a:gd name="T71" fmla="*/ 606 h 1692"/>
                <a:gd name="T72" fmla="*/ 1783 w 2701"/>
                <a:gd name="T73" fmla="*/ 576 h 1692"/>
                <a:gd name="T74" fmla="*/ 1831 w 2701"/>
                <a:gd name="T75" fmla="*/ 546 h 1692"/>
                <a:gd name="T76" fmla="*/ 1879 w 2701"/>
                <a:gd name="T77" fmla="*/ 516 h 1692"/>
                <a:gd name="T78" fmla="*/ 1928 w 2701"/>
                <a:gd name="T79" fmla="*/ 486 h 1692"/>
                <a:gd name="T80" fmla="*/ 1976 w 2701"/>
                <a:gd name="T81" fmla="*/ 456 h 1692"/>
                <a:gd name="T82" fmla="*/ 2024 w 2701"/>
                <a:gd name="T83" fmla="*/ 426 h 1692"/>
                <a:gd name="T84" fmla="*/ 2072 w 2701"/>
                <a:gd name="T85" fmla="*/ 396 h 1692"/>
                <a:gd name="T86" fmla="*/ 2121 w 2701"/>
                <a:gd name="T87" fmla="*/ 366 h 1692"/>
                <a:gd name="T88" fmla="*/ 2169 w 2701"/>
                <a:gd name="T89" fmla="*/ 336 h 1692"/>
                <a:gd name="T90" fmla="*/ 2217 w 2701"/>
                <a:gd name="T91" fmla="*/ 300 h 1692"/>
                <a:gd name="T92" fmla="*/ 2266 w 2701"/>
                <a:gd name="T93" fmla="*/ 270 h 1692"/>
                <a:gd name="T94" fmla="*/ 2314 w 2701"/>
                <a:gd name="T95" fmla="*/ 240 h 1692"/>
                <a:gd name="T96" fmla="*/ 2362 w 2701"/>
                <a:gd name="T97" fmla="*/ 210 h 1692"/>
                <a:gd name="T98" fmla="*/ 2411 w 2701"/>
                <a:gd name="T99" fmla="*/ 180 h 1692"/>
                <a:gd name="T100" fmla="*/ 2459 w 2701"/>
                <a:gd name="T101" fmla="*/ 150 h 1692"/>
                <a:gd name="T102" fmla="*/ 2507 w 2701"/>
                <a:gd name="T103" fmla="*/ 120 h 1692"/>
                <a:gd name="T104" fmla="*/ 2556 w 2701"/>
                <a:gd name="T105" fmla="*/ 90 h 1692"/>
                <a:gd name="T106" fmla="*/ 2604 w 2701"/>
                <a:gd name="T107" fmla="*/ 60 h 1692"/>
                <a:gd name="T108" fmla="*/ 2652 w 2701"/>
                <a:gd name="T109" fmla="*/ 30 h 1692"/>
                <a:gd name="T110" fmla="*/ 2701 w 2701"/>
                <a:gd name="T111" fmla="*/ 0 h 1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701" h="1692">
                  <a:moveTo>
                    <a:pt x="0" y="1692"/>
                  </a:moveTo>
                  <a:lnTo>
                    <a:pt x="6" y="1692"/>
                  </a:lnTo>
                  <a:lnTo>
                    <a:pt x="12" y="1686"/>
                  </a:lnTo>
                  <a:lnTo>
                    <a:pt x="19" y="1680"/>
                  </a:lnTo>
                  <a:lnTo>
                    <a:pt x="25" y="1680"/>
                  </a:lnTo>
                  <a:lnTo>
                    <a:pt x="31" y="1674"/>
                  </a:lnTo>
                  <a:lnTo>
                    <a:pt x="37" y="1674"/>
                  </a:lnTo>
                  <a:lnTo>
                    <a:pt x="43" y="1668"/>
                  </a:lnTo>
                  <a:lnTo>
                    <a:pt x="49" y="1662"/>
                  </a:lnTo>
                  <a:lnTo>
                    <a:pt x="55" y="1662"/>
                  </a:lnTo>
                  <a:lnTo>
                    <a:pt x="61" y="1656"/>
                  </a:lnTo>
                  <a:lnTo>
                    <a:pt x="67" y="1650"/>
                  </a:lnTo>
                  <a:lnTo>
                    <a:pt x="73" y="1650"/>
                  </a:lnTo>
                  <a:lnTo>
                    <a:pt x="79" y="1644"/>
                  </a:lnTo>
                  <a:lnTo>
                    <a:pt x="85" y="1644"/>
                  </a:lnTo>
                  <a:lnTo>
                    <a:pt x="91" y="1638"/>
                  </a:lnTo>
                  <a:lnTo>
                    <a:pt x="97" y="1632"/>
                  </a:lnTo>
                  <a:lnTo>
                    <a:pt x="103" y="1632"/>
                  </a:lnTo>
                  <a:lnTo>
                    <a:pt x="109" y="1626"/>
                  </a:lnTo>
                  <a:lnTo>
                    <a:pt x="115" y="1620"/>
                  </a:lnTo>
                  <a:lnTo>
                    <a:pt x="121" y="1620"/>
                  </a:lnTo>
                  <a:lnTo>
                    <a:pt x="127" y="1614"/>
                  </a:lnTo>
                  <a:lnTo>
                    <a:pt x="133" y="1608"/>
                  </a:lnTo>
                  <a:lnTo>
                    <a:pt x="139" y="1608"/>
                  </a:lnTo>
                  <a:lnTo>
                    <a:pt x="145" y="1602"/>
                  </a:lnTo>
                  <a:lnTo>
                    <a:pt x="151" y="1602"/>
                  </a:lnTo>
                  <a:lnTo>
                    <a:pt x="157" y="1596"/>
                  </a:lnTo>
                  <a:lnTo>
                    <a:pt x="163" y="1590"/>
                  </a:lnTo>
                  <a:lnTo>
                    <a:pt x="170" y="1590"/>
                  </a:lnTo>
                  <a:lnTo>
                    <a:pt x="176" y="1584"/>
                  </a:lnTo>
                  <a:lnTo>
                    <a:pt x="182" y="1578"/>
                  </a:lnTo>
                  <a:lnTo>
                    <a:pt x="188" y="1578"/>
                  </a:lnTo>
                  <a:lnTo>
                    <a:pt x="194" y="1572"/>
                  </a:lnTo>
                  <a:lnTo>
                    <a:pt x="200" y="1572"/>
                  </a:lnTo>
                  <a:lnTo>
                    <a:pt x="206" y="1566"/>
                  </a:lnTo>
                  <a:lnTo>
                    <a:pt x="212" y="1560"/>
                  </a:lnTo>
                  <a:lnTo>
                    <a:pt x="218" y="1560"/>
                  </a:lnTo>
                  <a:lnTo>
                    <a:pt x="224" y="1554"/>
                  </a:lnTo>
                  <a:lnTo>
                    <a:pt x="230" y="1548"/>
                  </a:lnTo>
                  <a:lnTo>
                    <a:pt x="236" y="1548"/>
                  </a:lnTo>
                  <a:lnTo>
                    <a:pt x="242" y="1542"/>
                  </a:lnTo>
                  <a:lnTo>
                    <a:pt x="248" y="1536"/>
                  </a:lnTo>
                  <a:lnTo>
                    <a:pt x="254" y="1536"/>
                  </a:lnTo>
                  <a:lnTo>
                    <a:pt x="260" y="1530"/>
                  </a:lnTo>
                  <a:lnTo>
                    <a:pt x="266" y="1530"/>
                  </a:lnTo>
                  <a:lnTo>
                    <a:pt x="272" y="1524"/>
                  </a:lnTo>
                  <a:lnTo>
                    <a:pt x="278" y="1518"/>
                  </a:lnTo>
                  <a:lnTo>
                    <a:pt x="284" y="1518"/>
                  </a:lnTo>
                  <a:lnTo>
                    <a:pt x="290" y="1512"/>
                  </a:lnTo>
                  <a:lnTo>
                    <a:pt x="296" y="1506"/>
                  </a:lnTo>
                  <a:lnTo>
                    <a:pt x="302" y="1506"/>
                  </a:lnTo>
                  <a:lnTo>
                    <a:pt x="308" y="1500"/>
                  </a:lnTo>
                  <a:lnTo>
                    <a:pt x="315" y="1500"/>
                  </a:lnTo>
                  <a:lnTo>
                    <a:pt x="321" y="1494"/>
                  </a:lnTo>
                  <a:lnTo>
                    <a:pt x="327" y="1488"/>
                  </a:lnTo>
                  <a:lnTo>
                    <a:pt x="333" y="1488"/>
                  </a:lnTo>
                  <a:lnTo>
                    <a:pt x="339" y="1482"/>
                  </a:lnTo>
                  <a:lnTo>
                    <a:pt x="345" y="1476"/>
                  </a:lnTo>
                  <a:lnTo>
                    <a:pt x="351" y="1476"/>
                  </a:lnTo>
                  <a:lnTo>
                    <a:pt x="357" y="1470"/>
                  </a:lnTo>
                  <a:lnTo>
                    <a:pt x="363" y="1464"/>
                  </a:lnTo>
                  <a:lnTo>
                    <a:pt x="369" y="1464"/>
                  </a:lnTo>
                  <a:lnTo>
                    <a:pt x="375" y="1458"/>
                  </a:lnTo>
                  <a:lnTo>
                    <a:pt x="381" y="1458"/>
                  </a:lnTo>
                  <a:lnTo>
                    <a:pt x="387" y="1452"/>
                  </a:lnTo>
                  <a:lnTo>
                    <a:pt x="393" y="1446"/>
                  </a:lnTo>
                  <a:lnTo>
                    <a:pt x="399" y="1446"/>
                  </a:lnTo>
                  <a:lnTo>
                    <a:pt x="405" y="1440"/>
                  </a:lnTo>
                  <a:lnTo>
                    <a:pt x="411" y="1434"/>
                  </a:lnTo>
                  <a:lnTo>
                    <a:pt x="417" y="1434"/>
                  </a:lnTo>
                  <a:lnTo>
                    <a:pt x="423" y="1428"/>
                  </a:lnTo>
                  <a:lnTo>
                    <a:pt x="429" y="1428"/>
                  </a:lnTo>
                  <a:lnTo>
                    <a:pt x="435" y="1422"/>
                  </a:lnTo>
                  <a:lnTo>
                    <a:pt x="441" y="1416"/>
                  </a:lnTo>
                  <a:lnTo>
                    <a:pt x="447" y="1416"/>
                  </a:lnTo>
                  <a:lnTo>
                    <a:pt x="453" y="1410"/>
                  </a:lnTo>
                  <a:lnTo>
                    <a:pt x="460" y="1404"/>
                  </a:lnTo>
                  <a:lnTo>
                    <a:pt x="466" y="1404"/>
                  </a:lnTo>
                  <a:lnTo>
                    <a:pt x="472" y="1398"/>
                  </a:lnTo>
                  <a:lnTo>
                    <a:pt x="478" y="1392"/>
                  </a:lnTo>
                  <a:lnTo>
                    <a:pt x="484" y="1392"/>
                  </a:lnTo>
                  <a:lnTo>
                    <a:pt x="490" y="1386"/>
                  </a:lnTo>
                  <a:lnTo>
                    <a:pt x="496" y="1386"/>
                  </a:lnTo>
                  <a:lnTo>
                    <a:pt x="502" y="1380"/>
                  </a:lnTo>
                  <a:lnTo>
                    <a:pt x="508" y="1374"/>
                  </a:lnTo>
                  <a:lnTo>
                    <a:pt x="514" y="1374"/>
                  </a:lnTo>
                  <a:lnTo>
                    <a:pt x="520" y="1368"/>
                  </a:lnTo>
                  <a:lnTo>
                    <a:pt x="526" y="1362"/>
                  </a:lnTo>
                  <a:lnTo>
                    <a:pt x="532" y="1362"/>
                  </a:lnTo>
                  <a:lnTo>
                    <a:pt x="538" y="1356"/>
                  </a:lnTo>
                  <a:lnTo>
                    <a:pt x="544" y="1356"/>
                  </a:lnTo>
                  <a:lnTo>
                    <a:pt x="550" y="1350"/>
                  </a:lnTo>
                  <a:lnTo>
                    <a:pt x="556" y="1344"/>
                  </a:lnTo>
                  <a:lnTo>
                    <a:pt x="562" y="1344"/>
                  </a:lnTo>
                  <a:lnTo>
                    <a:pt x="568" y="1338"/>
                  </a:lnTo>
                  <a:lnTo>
                    <a:pt x="574" y="1332"/>
                  </a:lnTo>
                  <a:lnTo>
                    <a:pt x="580" y="1332"/>
                  </a:lnTo>
                  <a:lnTo>
                    <a:pt x="586" y="1326"/>
                  </a:lnTo>
                  <a:lnTo>
                    <a:pt x="592" y="1320"/>
                  </a:lnTo>
                  <a:lnTo>
                    <a:pt x="598" y="1320"/>
                  </a:lnTo>
                  <a:lnTo>
                    <a:pt x="605" y="1314"/>
                  </a:lnTo>
                  <a:lnTo>
                    <a:pt x="611" y="1314"/>
                  </a:lnTo>
                  <a:lnTo>
                    <a:pt x="617" y="1308"/>
                  </a:lnTo>
                  <a:lnTo>
                    <a:pt x="623" y="1302"/>
                  </a:lnTo>
                  <a:lnTo>
                    <a:pt x="629" y="1302"/>
                  </a:lnTo>
                  <a:lnTo>
                    <a:pt x="635" y="1296"/>
                  </a:lnTo>
                  <a:lnTo>
                    <a:pt x="641" y="1290"/>
                  </a:lnTo>
                  <a:lnTo>
                    <a:pt x="647" y="1290"/>
                  </a:lnTo>
                  <a:lnTo>
                    <a:pt x="653" y="1284"/>
                  </a:lnTo>
                  <a:lnTo>
                    <a:pt x="659" y="1284"/>
                  </a:lnTo>
                  <a:lnTo>
                    <a:pt x="665" y="1278"/>
                  </a:lnTo>
                  <a:lnTo>
                    <a:pt x="671" y="1272"/>
                  </a:lnTo>
                  <a:lnTo>
                    <a:pt x="677" y="1272"/>
                  </a:lnTo>
                  <a:lnTo>
                    <a:pt x="683" y="1266"/>
                  </a:lnTo>
                  <a:lnTo>
                    <a:pt x="689" y="1260"/>
                  </a:lnTo>
                  <a:lnTo>
                    <a:pt x="695" y="1260"/>
                  </a:lnTo>
                  <a:lnTo>
                    <a:pt x="701" y="1254"/>
                  </a:lnTo>
                  <a:lnTo>
                    <a:pt x="707" y="1248"/>
                  </a:lnTo>
                  <a:lnTo>
                    <a:pt x="713" y="1248"/>
                  </a:lnTo>
                  <a:lnTo>
                    <a:pt x="719" y="1242"/>
                  </a:lnTo>
                  <a:lnTo>
                    <a:pt x="725" y="1242"/>
                  </a:lnTo>
                  <a:lnTo>
                    <a:pt x="731" y="1236"/>
                  </a:lnTo>
                  <a:lnTo>
                    <a:pt x="737" y="1230"/>
                  </a:lnTo>
                  <a:lnTo>
                    <a:pt x="743" y="1230"/>
                  </a:lnTo>
                  <a:lnTo>
                    <a:pt x="749" y="1224"/>
                  </a:lnTo>
                  <a:lnTo>
                    <a:pt x="756" y="1218"/>
                  </a:lnTo>
                  <a:lnTo>
                    <a:pt x="762" y="1218"/>
                  </a:lnTo>
                  <a:lnTo>
                    <a:pt x="768" y="1212"/>
                  </a:lnTo>
                  <a:lnTo>
                    <a:pt x="774" y="1206"/>
                  </a:lnTo>
                  <a:lnTo>
                    <a:pt x="780" y="1206"/>
                  </a:lnTo>
                  <a:lnTo>
                    <a:pt x="786" y="1200"/>
                  </a:lnTo>
                  <a:lnTo>
                    <a:pt x="792" y="1200"/>
                  </a:lnTo>
                  <a:lnTo>
                    <a:pt x="798" y="1194"/>
                  </a:lnTo>
                  <a:lnTo>
                    <a:pt x="804" y="1188"/>
                  </a:lnTo>
                  <a:lnTo>
                    <a:pt x="810" y="1188"/>
                  </a:lnTo>
                  <a:lnTo>
                    <a:pt x="816" y="1182"/>
                  </a:lnTo>
                  <a:lnTo>
                    <a:pt x="822" y="1176"/>
                  </a:lnTo>
                  <a:lnTo>
                    <a:pt x="828" y="1176"/>
                  </a:lnTo>
                  <a:lnTo>
                    <a:pt x="834" y="1170"/>
                  </a:lnTo>
                  <a:lnTo>
                    <a:pt x="840" y="1170"/>
                  </a:lnTo>
                  <a:lnTo>
                    <a:pt x="846" y="1164"/>
                  </a:lnTo>
                  <a:lnTo>
                    <a:pt x="852" y="1158"/>
                  </a:lnTo>
                  <a:lnTo>
                    <a:pt x="858" y="1158"/>
                  </a:lnTo>
                  <a:lnTo>
                    <a:pt x="864" y="1152"/>
                  </a:lnTo>
                  <a:lnTo>
                    <a:pt x="870" y="1146"/>
                  </a:lnTo>
                  <a:lnTo>
                    <a:pt x="876" y="1146"/>
                  </a:lnTo>
                  <a:lnTo>
                    <a:pt x="882" y="1140"/>
                  </a:lnTo>
                  <a:lnTo>
                    <a:pt x="888" y="1134"/>
                  </a:lnTo>
                  <a:lnTo>
                    <a:pt x="894" y="1134"/>
                  </a:lnTo>
                  <a:lnTo>
                    <a:pt x="901" y="1128"/>
                  </a:lnTo>
                  <a:lnTo>
                    <a:pt x="907" y="1128"/>
                  </a:lnTo>
                  <a:lnTo>
                    <a:pt x="913" y="1122"/>
                  </a:lnTo>
                  <a:lnTo>
                    <a:pt x="919" y="1116"/>
                  </a:lnTo>
                  <a:lnTo>
                    <a:pt x="925" y="1116"/>
                  </a:lnTo>
                  <a:lnTo>
                    <a:pt x="931" y="1110"/>
                  </a:lnTo>
                  <a:lnTo>
                    <a:pt x="937" y="1104"/>
                  </a:lnTo>
                  <a:lnTo>
                    <a:pt x="943" y="1104"/>
                  </a:lnTo>
                  <a:lnTo>
                    <a:pt x="949" y="1098"/>
                  </a:lnTo>
                  <a:lnTo>
                    <a:pt x="955" y="1098"/>
                  </a:lnTo>
                  <a:lnTo>
                    <a:pt x="961" y="1092"/>
                  </a:lnTo>
                  <a:lnTo>
                    <a:pt x="967" y="1086"/>
                  </a:lnTo>
                  <a:lnTo>
                    <a:pt x="973" y="1086"/>
                  </a:lnTo>
                  <a:lnTo>
                    <a:pt x="979" y="1080"/>
                  </a:lnTo>
                  <a:lnTo>
                    <a:pt x="985" y="1074"/>
                  </a:lnTo>
                  <a:lnTo>
                    <a:pt x="991" y="1074"/>
                  </a:lnTo>
                  <a:lnTo>
                    <a:pt x="997" y="1068"/>
                  </a:lnTo>
                  <a:lnTo>
                    <a:pt x="1003" y="1062"/>
                  </a:lnTo>
                  <a:lnTo>
                    <a:pt x="1009" y="1062"/>
                  </a:lnTo>
                  <a:lnTo>
                    <a:pt x="1015" y="1056"/>
                  </a:lnTo>
                  <a:lnTo>
                    <a:pt x="1021" y="1056"/>
                  </a:lnTo>
                  <a:lnTo>
                    <a:pt x="1027" y="1050"/>
                  </a:lnTo>
                  <a:lnTo>
                    <a:pt x="1033" y="1044"/>
                  </a:lnTo>
                  <a:lnTo>
                    <a:pt x="1039" y="1044"/>
                  </a:lnTo>
                  <a:lnTo>
                    <a:pt x="1046" y="1038"/>
                  </a:lnTo>
                  <a:lnTo>
                    <a:pt x="1052" y="1032"/>
                  </a:lnTo>
                  <a:lnTo>
                    <a:pt x="1058" y="1032"/>
                  </a:lnTo>
                  <a:lnTo>
                    <a:pt x="1064" y="1026"/>
                  </a:lnTo>
                  <a:lnTo>
                    <a:pt x="1070" y="1026"/>
                  </a:lnTo>
                  <a:lnTo>
                    <a:pt x="1076" y="1020"/>
                  </a:lnTo>
                  <a:lnTo>
                    <a:pt x="1082" y="1014"/>
                  </a:lnTo>
                  <a:lnTo>
                    <a:pt x="1088" y="1014"/>
                  </a:lnTo>
                  <a:lnTo>
                    <a:pt x="1094" y="1008"/>
                  </a:lnTo>
                  <a:lnTo>
                    <a:pt x="1100" y="1002"/>
                  </a:lnTo>
                  <a:lnTo>
                    <a:pt x="1106" y="1002"/>
                  </a:lnTo>
                  <a:lnTo>
                    <a:pt x="1112" y="996"/>
                  </a:lnTo>
                  <a:lnTo>
                    <a:pt x="1118" y="990"/>
                  </a:lnTo>
                  <a:lnTo>
                    <a:pt x="1124" y="990"/>
                  </a:lnTo>
                  <a:lnTo>
                    <a:pt x="1130" y="984"/>
                  </a:lnTo>
                  <a:lnTo>
                    <a:pt x="1136" y="984"/>
                  </a:lnTo>
                  <a:lnTo>
                    <a:pt x="1142" y="978"/>
                  </a:lnTo>
                  <a:lnTo>
                    <a:pt x="1148" y="972"/>
                  </a:lnTo>
                  <a:lnTo>
                    <a:pt x="1154" y="972"/>
                  </a:lnTo>
                  <a:lnTo>
                    <a:pt x="1160" y="966"/>
                  </a:lnTo>
                  <a:lnTo>
                    <a:pt x="1166" y="960"/>
                  </a:lnTo>
                  <a:lnTo>
                    <a:pt x="1172" y="960"/>
                  </a:lnTo>
                  <a:lnTo>
                    <a:pt x="1178" y="954"/>
                  </a:lnTo>
                  <a:lnTo>
                    <a:pt x="1184" y="954"/>
                  </a:lnTo>
                  <a:lnTo>
                    <a:pt x="1190" y="948"/>
                  </a:lnTo>
                  <a:lnTo>
                    <a:pt x="1197" y="942"/>
                  </a:lnTo>
                  <a:lnTo>
                    <a:pt x="1203" y="942"/>
                  </a:lnTo>
                  <a:lnTo>
                    <a:pt x="1209" y="936"/>
                  </a:lnTo>
                  <a:lnTo>
                    <a:pt x="1215" y="930"/>
                  </a:lnTo>
                  <a:lnTo>
                    <a:pt x="1221" y="930"/>
                  </a:lnTo>
                  <a:lnTo>
                    <a:pt x="1227" y="924"/>
                  </a:lnTo>
                  <a:lnTo>
                    <a:pt x="1233" y="918"/>
                  </a:lnTo>
                  <a:lnTo>
                    <a:pt x="1239" y="918"/>
                  </a:lnTo>
                  <a:lnTo>
                    <a:pt x="1245" y="912"/>
                  </a:lnTo>
                  <a:lnTo>
                    <a:pt x="1251" y="912"/>
                  </a:lnTo>
                  <a:lnTo>
                    <a:pt x="1257" y="906"/>
                  </a:lnTo>
                  <a:lnTo>
                    <a:pt x="1263" y="900"/>
                  </a:lnTo>
                  <a:lnTo>
                    <a:pt x="1269" y="900"/>
                  </a:lnTo>
                  <a:lnTo>
                    <a:pt x="1275" y="894"/>
                  </a:lnTo>
                  <a:lnTo>
                    <a:pt x="1281" y="888"/>
                  </a:lnTo>
                  <a:lnTo>
                    <a:pt x="1287" y="888"/>
                  </a:lnTo>
                  <a:lnTo>
                    <a:pt x="1293" y="882"/>
                  </a:lnTo>
                  <a:lnTo>
                    <a:pt x="1299" y="882"/>
                  </a:lnTo>
                  <a:lnTo>
                    <a:pt x="1305" y="876"/>
                  </a:lnTo>
                  <a:lnTo>
                    <a:pt x="1311" y="870"/>
                  </a:lnTo>
                  <a:lnTo>
                    <a:pt x="1317" y="870"/>
                  </a:lnTo>
                  <a:lnTo>
                    <a:pt x="1323" y="864"/>
                  </a:lnTo>
                  <a:lnTo>
                    <a:pt x="1329" y="858"/>
                  </a:lnTo>
                  <a:lnTo>
                    <a:pt x="1335" y="858"/>
                  </a:lnTo>
                  <a:lnTo>
                    <a:pt x="1342" y="852"/>
                  </a:lnTo>
                  <a:lnTo>
                    <a:pt x="1348" y="846"/>
                  </a:lnTo>
                  <a:lnTo>
                    <a:pt x="1354" y="846"/>
                  </a:lnTo>
                  <a:lnTo>
                    <a:pt x="1360" y="840"/>
                  </a:lnTo>
                  <a:lnTo>
                    <a:pt x="1366" y="840"/>
                  </a:lnTo>
                  <a:lnTo>
                    <a:pt x="1372" y="834"/>
                  </a:lnTo>
                  <a:lnTo>
                    <a:pt x="1378" y="828"/>
                  </a:lnTo>
                  <a:lnTo>
                    <a:pt x="1384" y="828"/>
                  </a:lnTo>
                  <a:lnTo>
                    <a:pt x="1390" y="822"/>
                  </a:lnTo>
                  <a:lnTo>
                    <a:pt x="1396" y="816"/>
                  </a:lnTo>
                  <a:lnTo>
                    <a:pt x="1402" y="816"/>
                  </a:lnTo>
                  <a:lnTo>
                    <a:pt x="1408" y="810"/>
                  </a:lnTo>
                  <a:lnTo>
                    <a:pt x="1414" y="810"/>
                  </a:lnTo>
                  <a:lnTo>
                    <a:pt x="1420" y="804"/>
                  </a:lnTo>
                  <a:lnTo>
                    <a:pt x="1426" y="798"/>
                  </a:lnTo>
                  <a:lnTo>
                    <a:pt x="1432" y="798"/>
                  </a:lnTo>
                  <a:lnTo>
                    <a:pt x="1438" y="792"/>
                  </a:lnTo>
                  <a:lnTo>
                    <a:pt x="1444" y="786"/>
                  </a:lnTo>
                  <a:lnTo>
                    <a:pt x="1450" y="786"/>
                  </a:lnTo>
                  <a:lnTo>
                    <a:pt x="1456" y="780"/>
                  </a:lnTo>
                  <a:lnTo>
                    <a:pt x="1462" y="774"/>
                  </a:lnTo>
                  <a:lnTo>
                    <a:pt x="1468" y="774"/>
                  </a:lnTo>
                  <a:lnTo>
                    <a:pt x="1474" y="768"/>
                  </a:lnTo>
                  <a:lnTo>
                    <a:pt x="1480" y="768"/>
                  </a:lnTo>
                  <a:lnTo>
                    <a:pt x="1487" y="762"/>
                  </a:lnTo>
                  <a:lnTo>
                    <a:pt x="1493" y="756"/>
                  </a:lnTo>
                  <a:lnTo>
                    <a:pt x="1499" y="756"/>
                  </a:lnTo>
                  <a:lnTo>
                    <a:pt x="1505" y="750"/>
                  </a:lnTo>
                  <a:lnTo>
                    <a:pt x="1511" y="744"/>
                  </a:lnTo>
                  <a:lnTo>
                    <a:pt x="1517" y="744"/>
                  </a:lnTo>
                  <a:lnTo>
                    <a:pt x="1523" y="738"/>
                  </a:lnTo>
                  <a:lnTo>
                    <a:pt x="1529" y="738"/>
                  </a:lnTo>
                  <a:lnTo>
                    <a:pt x="1535" y="732"/>
                  </a:lnTo>
                  <a:lnTo>
                    <a:pt x="1541" y="726"/>
                  </a:lnTo>
                  <a:lnTo>
                    <a:pt x="1547" y="726"/>
                  </a:lnTo>
                  <a:lnTo>
                    <a:pt x="1553" y="720"/>
                  </a:lnTo>
                  <a:lnTo>
                    <a:pt x="1559" y="714"/>
                  </a:lnTo>
                  <a:lnTo>
                    <a:pt x="1565" y="714"/>
                  </a:lnTo>
                  <a:lnTo>
                    <a:pt x="1571" y="708"/>
                  </a:lnTo>
                  <a:lnTo>
                    <a:pt x="1577" y="702"/>
                  </a:lnTo>
                  <a:lnTo>
                    <a:pt x="1583" y="702"/>
                  </a:lnTo>
                  <a:lnTo>
                    <a:pt x="1589" y="696"/>
                  </a:lnTo>
                  <a:lnTo>
                    <a:pt x="1595" y="696"/>
                  </a:lnTo>
                  <a:lnTo>
                    <a:pt x="1601" y="690"/>
                  </a:lnTo>
                  <a:lnTo>
                    <a:pt x="1607" y="684"/>
                  </a:lnTo>
                  <a:lnTo>
                    <a:pt x="1613" y="684"/>
                  </a:lnTo>
                  <a:lnTo>
                    <a:pt x="1619" y="678"/>
                  </a:lnTo>
                  <a:lnTo>
                    <a:pt x="1625" y="672"/>
                  </a:lnTo>
                  <a:lnTo>
                    <a:pt x="1631" y="672"/>
                  </a:lnTo>
                  <a:lnTo>
                    <a:pt x="1638" y="666"/>
                  </a:lnTo>
                  <a:lnTo>
                    <a:pt x="1644" y="666"/>
                  </a:lnTo>
                  <a:lnTo>
                    <a:pt x="1650" y="660"/>
                  </a:lnTo>
                  <a:lnTo>
                    <a:pt x="1656" y="654"/>
                  </a:lnTo>
                  <a:lnTo>
                    <a:pt x="1662" y="654"/>
                  </a:lnTo>
                  <a:lnTo>
                    <a:pt x="1668" y="648"/>
                  </a:lnTo>
                  <a:lnTo>
                    <a:pt x="1674" y="642"/>
                  </a:lnTo>
                  <a:lnTo>
                    <a:pt x="1680" y="642"/>
                  </a:lnTo>
                  <a:lnTo>
                    <a:pt x="1686" y="636"/>
                  </a:lnTo>
                  <a:lnTo>
                    <a:pt x="1692" y="630"/>
                  </a:lnTo>
                  <a:lnTo>
                    <a:pt x="1698" y="630"/>
                  </a:lnTo>
                  <a:lnTo>
                    <a:pt x="1704" y="624"/>
                  </a:lnTo>
                  <a:lnTo>
                    <a:pt x="1710" y="624"/>
                  </a:lnTo>
                  <a:lnTo>
                    <a:pt x="1716" y="618"/>
                  </a:lnTo>
                  <a:lnTo>
                    <a:pt x="1722" y="612"/>
                  </a:lnTo>
                  <a:lnTo>
                    <a:pt x="1728" y="612"/>
                  </a:lnTo>
                  <a:lnTo>
                    <a:pt x="1734" y="606"/>
                  </a:lnTo>
                  <a:lnTo>
                    <a:pt x="1740" y="600"/>
                  </a:lnTo>
                  <a:lnTo>
                    <a:pt x="1746" y="600"/>
                  </a:lnTo>
                  <a:lnTo>
                    <a:pt x="1752" y="594"/>
                  </a:lnTo>
                  <a:lnTo>
                    <a:pt x="1758" y="594"/>
                  </a:lnTo>
                  <a:lnTo>
                    <a:pt x="1764" y="588"/>
                  </a:lnTo>
                  <a:lnTo>
                    <a:pt x="1770" y="582"/>
                  </a:lnTo>
                  <a:lnTo>
                    <a:pt x="1776" y="582"/>
                  </a:lnTo>
                  <a:lnTo>
                    <a:pt x="1783" y="576"/>
                  </a:lnTo>
                  <a:lnTo>
                    <a:pt x="1789" y="570"/>
                  </a:lnTo>
                  <a:lnTo>
                    <a:pt x="1795" y="570"/>
                  </a:lnTo>
                  <a:lnTo>
                    <a:pt x="1801" y="564"/>
                  </a:lnTo>
                  <a:lnTo>
                    <a:pt x="1807" y="558"/>
                  </a:lnTo>
                  <a:lnTo>
                    <a:pt x="1813" y="558"/>
                  </a:lnTo>
                  <a:lnTo>
                    <a:pt x="1819" y="552"/>
                  </a:lnTo>
                  <a:lnTo>
                    <a:pt x="1825" y="552"/>
                  </a:lnTo>
                  <a:lnTo>
                    <a:pt x="1831" y="546"/>
                  </a:lnTo>
                  <a:lnTo>
                    <a:pt x="1837" y="540"/>
                  </a:lnTo>
                  <a:lnTo>
                    <a:pt x="1843" y="540"/>
                  </a:lnTo>
                  <a:lnTo>
                    <a:pt x="1849" y="534"/>
                  </a:lnTo>
                  <a:lnTo>
                    <a:pt x="1855" y="528"/>
                  </a:lnTo>
                  <a:lnTo>
                    <a:pt x="1861" y="528"/>
                  </a:lnTo>
                  <a:lnTo>
                    <a:pt x="1867" y="522"/>
                  </a:lnTo>
                  <a:lnTo>
                    <a:pt x="1873" y="522"/>
                  </a:lnTo>
                  <a:lnTo>
                    <a:pt x="1879" y="516"/>
                  </a:lnTo>
                  <a:lnTo>
                    <a:pt x="1885" y="510"/>
                  </a:lnTo>
                  <a:lnTo>
                    <a:pt x="1891" y="510"/>
                  </a:lnTo>
                  <a:lnTo>
                    <a:pt x="1897" y="504"/>
                  </a:lnTo>
                  <a:lnTo>
                    <a:pt x="1903" y="498"/>
                  </a:lnTo>
                  <a:lnTo>
                    <a:pt x="1909" y="498"/>
                  </a:lnTo>
                  <a:lnTo>
                    <a:pt x="1915" y="492"/>
                  </a:lnTo>
                  <a:lnTo>
                    <a:pt x="1921" y="486"/>
                  </a:lnTo>
                  <a:lnTo>
                    <a:pt x="1928" y="486"/>
                  </a:lnTo>
                  <a:lnTo>
                    <a:pt x="1934" y="480"/>
                  </a:lnTo>
                  <a:lnTo>
                    <a:pt x="1940" y="480"/>
                  </a:lnTo>
                  <a:lnTo>
                    <a:pt x="1946" y="474"/>
                  </a:lnTo>
                  <a:lnTo>
                    <a:pt x="1952" y="468"/>
                  </a:lnTo>
                  <a:lnTo>
                    <a:pt x="1958" y="468"/>
                  </a:lnTo>
                  <a:lnTo>
                    <a:pt x="1964" y="462"/>
                  </a:lnTo>
                  <a:lnTo>
                    <a:pt x="1970" y="456"/>
                  </a:lnTo>
                  <a:lnTo>
                    <a:pt x="1976" y="456"/>
                  </a:lnTo>
                  <a:lnTo>
                    <a:pt x="1982" y="450"/>
                  </a:lnTo>
                  <a:lnTo>
                    <a:pt x="1988" y="444"/>
                  </a:lnTo>
                  <a:lnTo>
                    <a:pt x="1994" y="444"/>
                  </a:lnTo>
                  <a:lnTo>
                    <a:pt x="2000" y="438"/>
                  </a:lnTo>
                  <a:lnTo>
                    <a:pt x="2006" y="438"/>
                  </a:lnTo>
                  <a:lnTo>
                    <a:pt x="2012" y="432"/>
                  </a:lnTo>
                  <a:lnTo>
                    <a:pt x="2018" y="426"/>
                  </a:lnTo>
                  <a:lnTo>
                    <a:pt x="2024" y="426"/>
                  </a:lnTo>
                  <a:lnTo>
                    <a:pt x="2030" y="420"/>
                  </a:lnTo>
                  <a:lnTo>
                    <a:pt x="2036" y="414"/>
                  </a:lnTo>
                  <a:lnTo>
                    <a:pt x="2042" y="414"/>
                  </a:lnTo>
                  <a:lnTo>
                    <a:pt x="2048" y="408"/>
                  </a:lnTo>
                  <a:lnTo>
                    <a:pt x="2054" y="408"/>
                  </a:lnTo>
                  <a:lnTo>
                    <a:pt x="2060" y="402"/>
                  </a:lnTo>
                  <a:lnTo>
                    <a:pt x="2066" y="396"/>
                  </a:lnTo>
                  <a:lnTo>
                    <a:pt x="2072" y="396"/>
                  </a:lnTo>
                  <a:lnTo>
                    <a:pt x="2079" y="390"/>
                  </a:lnTo>
                  <a:lnTo>
                    <a:pt x="2085" y="384"/>
                  </a:lnTo>
                  <a:lnTo>
                    <a:pt x="2091" y="384"/>
                  </a:lnTo>
                  <a:lnTo>
                    <a:pt x="2097" y="378"/>
                  </a:lnTo>
                  <a:lnTo>
                    <a:pt x="2103" y="372"/>
                  </a:lnTo>
                  <a:lnTo>
                    <a:pt x="2109" y="372"/>
                  </a:lnTo>
                  <a:lnTo>
                    <a:pt x="2115" y="366"/>
                  </a:lnTo>
                  <a:lnTo>
                    <a:pt x="2121" y="366"/>
                  </a:lnTo>
                  <a:lnTo>
                    <a:pt x="2127" y="360"/>
                  </a:lnTo>
                  <a:lnTo>
                    <a:pt x="2133" y="354"/>
                  </a:lnTo>
                  <a:lnTo>
                    <a:pt x="2139" y="354"/>
                  </a:lnTo>
                  <a:lnTo>
                    <a:pt x="2145" y="348"/>
                  </a:lnTo>
                  <a:lnTo>
                    <a:pt x="2151" y="342"/>
                  </a:lnTo>
                  <a:lnTo>
                    <a:pt x="2157" y="342"/>
                  </a:lnTo>
                  <a:lnTo>
                    <a:pt x="2163" y="336"/>
                  </a:lnTo>
                  <a:lnTo>
                    <a:pt x="2169" y="336"/>
                  </a:lnTo>
                  <a:lnTo>
                    <a:pt x="2175" y="330"/>
                  </a:lnTo>
                  <a:lnTo>
                    <a:pt x="2181" y="324"/>
                  </a:lnTo>
                  <a:lnTo>
                    <a:pt x="2187" y="324"/>
                  </a:lnTo>
                  <a:lnTo>
                    <a:pt x="2193" y="318"/>
                  </a:lnTo>
                  <a:lnTo>
                    <a:pt x="2199" y="312"/>
                  </a:lnTo>
                  <a:lnTo>
                    <a:pt x="2205" y="312"/>
                  </a:lnTo>
                  <a:lnTo>
                    <a:pt x="2211" y="306"/>
                  </a:lnTo>
                  <a:lnTo>
                    <a:pt x="2217" y="300"/>
                  </a:lnTo>
                  <a:lnTo>
                    <a:pt x="2224" y="300"/>
                  </a:lnTo>
                  <a:lnTo>
                    <a:pt x="2230" y="294"/>
                  </a:lnTo>
                  <a:lnTo>
                    <a:pt x="2236" y="294"/>
                  </a:lnTo>
                  <a:lnTo>
                    <a:pt x="2242" y="288"/>
                  </a:lnTo>
                  <a:lnTo>
                    <a:pt x="2248" y="282"/>
                  </a:lnTo>
                  <a:lnTo>
                    <a:pt x="2254" y="282"/>
                  </a:lnTo>
                  <a:lnTo>
                    <a:pt x="2260" y="276"/>
                  </a:lnTo>
                  <a:lnTo>
                    <a:pt x="2266" y="270"/>
                  </a:lnTo>
                  <a:lnTo>
                    <a:pt x="2272" y="270"/>
                  </a:lnTo>
                  <a:lnTo>
                    <a:pt x="2278" y="264"/>
                  </a:lnTo>
                  <a:lnTo>
                    <a:pt x="2284" y="264"/>
                  </a:lnTo>
                  <a:lnTo>
                    <a:pt x="2290" y="258"/>
                  </a:lnTo>
                  <a:lnTo>
                    <a:pt x="2296" y="252"/>
                  </a:lnTo>
                  <a:lnTo>
                    <a:pt x="2302" y="252"/>
                  </a:lnTo>
                  <a:lnTo>
                    <a:pt x="2308" y="246"/>
                  </a:lnTo>
                  <a:lnTo>
                    <a:pt x="2314" y="240"/>
                  </a:lnTo>
                  <a:lnTo>
                    <a:pt x="2320" y="240"/>
                  </a:lnTo>
                  <a:lnTo>
                    <a:pt x="2326" y="234"/>
                  </a:lnTo>
                  <a:lnTo>
                    <a:pt x="2332" y="228"/>
                  </a:lnTo>
                  <a:lnTo>
                    <a:pt x="2338" y="228"/>
                  </a:lnTo>
                  <a:lnTo>
                    <a:pt x="2344" y="222"/>
                  </a:lnTo>
                  <a:lnTo>
                    <a:pt x="2350" y="222"/>
                  </a:lnTo>
                  <a:lnTo>
                    <a:pt x="2356" y="216"/>
                  </a:lnTo>
                  <a:lnTo>
                    <a:pt x="2362" y="210"/>
                  </a:lnTo>
                  <a:lnTo>
                    <a:pt x="2369" y="210"/>
                  </a:lnTo>
                  <a:lnTo>
                    <a:pt x="2375" y="204"/>
                  </a:lnTo>
                  <a:lnTo>
                    <a:pt x="2381" y="198"/>
                  </a:lnTo>
                  <a:lnTo>
                    <a:pt x="2387" y="198"/>
                  </a:lnTo>
                  <a:lnTo>
                    <a:pt x="2393" y="192"/>
                  </a:lnTo>
                  <a:lnTo>
                    <a:pt x="2399" y="192"/>
                  </a:lnTo>
                  <a:lnTo>
                    <a:pt x="2405" y="186"/>
                  </a:lnTo>
                  <a:lnTo>
                    <a:pt x="2411" y="180"/>
                  </a:lnTo>
                  <a:lnTo>
                    <a:pt x="2417" y="180"/>
                  </a:lnTo>
                  <a:lnTo>
                    <a:pt x="2423" y="174"/>
                  </a:lnTo>
                  <a:lnTo>
                    <a:pt x="2429" y="168"/>
                  </a:lnTo>
                  <a:lnTo>
                    <a:pt x="2435" y="168"/>
                  </a:lnTo>
                  <a:lnTo>
                    <a:pt x="2441" y="162"/>
                  </a:lnTo>
                  <a:lnTo>
                    <a:pt x="2447" y="156"/>
                  </a:lnTo>
                  <a:lnTo>
                    <a:pt x="2453" y="156"/>
                  </a:lnTo>
                  <a:lnTo>
                    <a:pt x="2459" y="150"/>
                  </a:lnTo>
                  <a:lnTo>
                    <a:pt x="2465" y="150"/>
                  </a:lnTo>
                  <a:lnTo>
                    <a:pt x="2471" y="144"/>
                  </a:lnTo>
                  <a:lnTo>
                    <a:pt x="2477" y="138"/>
                  </a:lnTo>
                  <a:lnTo>
                    <a:pt x="2483" y="138"/>
                  </a:lnTo>
                  <a:lnTo>
                    <a:pt x="2489" y="132"/>
                  </a:lnTo>
                  <a:lnTo>
                    <a:pt x="2495" y="126"/>
                  </a:lnTo>
                  <a:lnTo>
                    <a:pt x="2501" y="126"/>
                  </a:lnTo>
                  <a:lnTo>
                    <a:pt x="2507" y="120"/>
                  </a:lnTo>
                  <a:lnTo>
                    <a:pt x="2514" y="120"/>
                  </a:lnTo>
                  <a:lnTo>
                    <a:pt x="2520" y="114"/>
                  </a:lnTo>
                  <a:lnTo>
                    <a:pt x="2526" y="108"/>
                  </a:lnTo>
                  <a:lnTo>
                    <a:pt x="2532" y="108"/>
                  </a:lnTo>
                  <a:lnTo>
                    <a:pt x="2538" y="102"/>
                  </a:lnTo>
                  <a:lnTo>
                    <a:pt x="2544" y="96"/>
                  </a:lnTo>
                  <a:lnTo>
                    <a:pt x="2550" y="96"/>
                  </a:lnTo>
                  <a:lnTo>
                    <a:pt x="2556" y="90"/>
                  </a:lnTo>
                  <a:lnTo>
                    <a:pt x="2562" y="84"/>
                  </a:lnTo>
                  <a:lnTo>
                    <a:pt x="2568" y="84"/>
                  </a:lnTo>
                  <a:lnTo>
                    <a:pt x="2574" y="78"/>
                  </a:lnTo>
                  <a:lnTo>
                    <a:pt x="2580" y="78"/>
                  </a:lnTo>
                  <a:lnTo>
                    <a:pt x="2586" y="72"/>
                  </a:lnTo>
                  <a:lnTo>
                    <a:pt x="2592" y="66"/>
                  </a:lnTo>
                  <a:lnTo>
                    <a:pt x="2598" y="66"/>
                  </a:lnTo>
                  <a:lnTo>
                    <a:pt x="2604" y="60"/>
                  </a:lnTo>
                  <a:lnTo>
                    <a:pt x="2610" y="54"/>
                  </a:lnTo>
                  <a:lnTo>
                    <a:pt x="2616" y="54"/>
                  </a:lnTo>
                  <a:lnTo>
                    <a:pt x="2622" y="48"/>
                  </a:lnTo>
                  <a:lnTo>
                    <a:pt x="2628" y="48"/>
                  </a:lnTo>
                  <a:lnTo>
                    <a:pt x="2634" y="42"/>
                  </a:lnTo>
                  <a:lnTo>
                    <a:pt x="2640" y="36"/>
                  </a:lnTo>
                  <a:lnTo>
                    <a:pt x="2646" y="36"/>
                  </a:lnTo>
                  <a:lnTo>
                    <a:pt x="2652" y="30"/>
                  </a:lnTo>
                  <a:lnTo>
                    <a:pt x="2658" y="24"/>
                  </a:lnTo>
                  <a:lnTo>
                    <a:pt x="2665" y="24"/>
                  </a:lnTo>
                  <a:lnTo>
                    <a:pt x="2671" y="18"/>
                  </a:lnTo>
                  <a:lnTo>
                    <a:pt x="2677" y="12"/>
                  </a:lnTo>
                  <a:lnTo>
                    <a:pt x="2683" y="12"/>
                  </a:lnTo>
                  <a:lnTo>
                    <a:pt x="2689" y="6"/>
                  </a:lnTo>
                  <a:lnTo>
                    <a:pt x="2695" y="6"/>
                  </a:lnTo>
                  <a:lnTo>
                    <a:pt x="2701" y="0"/>
                  </a:lnTo>
                  <a:lnTo>
                    <a:pt x="2701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Oval 107">
              <a:extLst>
                <a:ext uri="{FF2B5EF4-FFF2-40B4-BE49-F238E27FC236}">
                  <a16:creationId xmlns:a16="http://schemas.microsoft.com/office/drawing/2014/main" id="{7E9BEB20-4A95-481D-A618-1A65918A4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8" y="2973"/>
              <a:ext cx="43" cy="4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Oval 108">
              <a:extLst>
                <a:ext uri="{FF2B5EF4-FFF2-40B4-BE49-F238E27FC236}">
                  <a16:creationId xmlns:a16="http://schemas.microsoft.com/office/drawing/2014/main" id="{A2B326B8-646A-4B86-9809-715FE394D3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0" y="2967"/>
              <a:ext cx="43" cy="4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Oval 109">
              <a:extLst>
                <a:ext uri="{FF2B5EF4-FFF2-40B4-BE49-F238E27FC236}">
                  <a16:creationId xmlns:a16="http://schemas.microsoft.com/office/drawing/2014/main" id="{E2C60E9F-BB7E-428F-82E2-A7DF9B03DD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5" y="2955"/>
              <a:ext cx="42" cy="4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Oval 110">
              <a:extLst>
                <a:ext uri="{FF2B5EF4-FFF2-40B4-BE49-F238E27FC236}">
                  <a16:creationId xmlns:a16="http://schemas.microsoft.com/office/drawing/2014/main" id="{D605AC10-F4B9-4C88-91DE-2F89416CC8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1" y="2925"/>
              <a:ext cx="42" cy="4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Oval 111">
              <a:extLst>
                <a:ext uri="{FF2B5EF4-FFF2-40B4-BE49-F238E27FC236}">
                  <a16:creationId xmlns:a16="http://schemas.microsoft.com/office/drawing/2014/main" id="{9A9B1B92-AD66-402C-947C-81B95D2450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5" y="2871"/>
              <a:ext cx="43" cy="4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Oval 112">
              <a:extLst>
                <a:ext uri="{FF2B5EF4-FFF2-40B4-BE49-F238E27FC236}">
                  <a16:creationId xmlns:a16="http://schemas.microsoft.com/office/drawing/2014/main" id="{191EE2D2-5546-45D4-ADD1-1E1F2A08C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2" y="2775"/>
              <a:ext cx="43" cy="4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Oval 113">
              <a:extLst>
                <a:ext uri="{FF2B5EF4-FFF2-40B4-BE49-F238E27FC236}">
                  <a16:creationId xmlns:a16="http://schemas.microsoft.com/office/drawing/2014/main" id="{42252189-65E2-4CE1-AD55-8AFBD0E07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3" y="2583"/>
              <a:ext cx="42" cy="4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Oval 114">
              <a:extLst>
                <a:ext uri="{FF2B5EF4-FFF2-40B4-BE49-F238E27FC236}">
                  <a16:creationId xmlns:a16="http://schemas.microsoft.com/office/drawing/2014/main" id="{5C319F8B-8744-47F2-B3A8-61573C844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9" y="2151"/>
              <a:ext cx="42" cy="4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Oval 115">
              <a:extLst>
                <a:ext uri="{FF2B5EF4-FFF2-40B4-BE49-F238E27FC236}">
                  <a16:creationId xmlns:a16="http://schemas.microsoft.com/office/drawing/2014/main" id="{686C33E0-190C-443B-A9D5-E57929F1D2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371"/>
              <a:ext cx="42" cy="4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Rectangle 116">
              <a:extLst>
                <a:ext uri="{FF2B5EF4-FFF2-40B4-BE49-F238E27FC236}">
                  <a16:creationId xmlns:a16="http://schemas.microsoft.com/office/drawing/2014/main" id="{0F7F78A5-B5CB-4850-B012-D4FE179EF6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0" y="1315"/>
              <a:ext cx="2725" cy="171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Rectangle 41">
              <a:extLst>
                <a:ext uri="{FF2B5EF4-FFF2-40B4-BE49-F238E27FC236}">
                  <a16:creationId xmlns:a16="http://schemas.microsoft.com/office/drawing/2014/main" id="{8BAEE6BD-3CDC-482A-B1F5-E8521FF831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3" y="3057"/>
              <a:ext cx="16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500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aphicFrame>
        <p:nvGraphicFramePr>
          <p:cNvPr id="120" name="Table 120">
            <a:extLst>
              <a:ext uri="{FF2B5EF4-FFF2-40B4-BE49-F238E27FC236}">
                <a16:creationId xmlns:a16="http://schemas.microsoft.com/office/drawing/2014/main" id="{33AF8F2D-EB93-413E-B7F3-1988BCDC18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33671"/>
              </p:ext>
            </p:extLst>
          </p:nvPr>
        </p:nvGraphicFramePr>
        <p:xfrm>
          <a:off x="7379501" y="2597018"/>
          <a:ext cx="3974299" cy="2361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427">
                  <a:extLst>
                    <a:ext uri="{9D8B030D-6E8A-4147-A177-3AD203B41FA5}">
                      <a16:colId xmlns:a16="http://schemas.microsoft.com/office/drawing/2014/main" val="1587445071"/>
                    </a:ext>
                  </a:extLst>
                </a:gridCol>
                <a:gridCol w="1917872">
                  <a:extLst>
                    <a:ext uri="{9D8B030D-6E8A-4147-A177-3AD203B41FA5}">
                      <a16:colId xmlns:a16="http://schemas.microsoft.com/office/drawing/2014/main" val="1054760543"/>
                    </a:ext>
                  </a:extLst>
                </a:gridCol>
              </a:tblGrid>
              <a:tr h="57388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Unknown serum sample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BPA (ng/mL)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1462222"/>
                  </a:ext>
                </a:extLst>
              </a:tr>
              <a:tr h="57388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&lt;LLOQ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7383327"/>
                  </a:ext>
                </a:extLst>
              </a:tr>
              <a:tr h="57388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&lt;LLOQ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7547474"/>
                  </a:ext>
                </a:extLst>
              </a:tr>
              <a:tr h="57388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&lt;LLOQ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6837772"/>
                  </a:ext>
                </a:extLst>
              </a:tr>
            </a:tbl>
          </a:graphicData>
        </a:graphic>
      </p:graphicFrame>
      <p:sp>
        <p:nvSpPr>
          <p:cNvPr id="121" name="Title 1">
            <a:extLst>
              <a:ext uri="{FF2B5EF4-FFF2-40B4-BE49-F238E27FC236}">
                <a16:creationId xmlns:a16="http://schemas.microsoft.com/office/drawing/2014/main" id="{18207751-B3BD-449E-9D43-461BEA18046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BPA Standard Curve and Sample Data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7FB399D1-A429-4593-A254-D395272CDAFC}"/>
              </a:ext>
            </a:extLst>
          </p:cNvPr>
          <p:cNvSpPr txBox="1"/>
          <p:nvPr/>
        </p:nvSpPr>
        <p:spPr>
          <a:xfrm>
            <a:off x="2386609" y="5874688"/>
            <a:ext cx="43735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Standard curve range: 0.5 – 512 ng/mL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065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16DC9370-790A-45B8-9A59-B6547A95BF0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9107" y="1828800"/>
            <a:ext cx="5994704" cy="3734037"/>
            <a:chOff x="1452" y="1112"/>
            <a:chExt cx="3198" cy="1992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C24A3C8B-B1B8-4C1B-A15D-A017E57937D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452" y="1112"/>
              <a:ext cx="3198" cy="17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5">
              <a:extLst>
                <a:ext uri="{FF2B5EF4-FFF2-40B4-BE49-F238E27FC236}">
                  <a16:creationId xmlns:a16="http://schemas.microsoft.com/office/drawing/2014/main" id="{B49C8746-88AC-4CCD-96A8-3F450E04DE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50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73DC1378-4DE2-434E-B755-1F5A3F728C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2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7">
              <a:extLst>
                <a:ext uri="{FF2B5EF4-FFF2-40B4-BE49-F238E27FC236}">
                  <a16:creationId xmlns:a16="http://schemas.microsoft.com/office/drawing/2014/main" id="{E156D962-DDC2-4FFF-A4E3-89B7475309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4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8">
              <a:extLst>
                <a:ext uri="{FF2B5EF4-FFF2-40B4-BE49-F238E27FC236}">
                  <a16:creationId xmlns:a16="http://schemas.microsoft.com/office/drawing/2014/main" id="{29BE8D38-9B0A-4120-95C9-88917C54B5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6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CF201840-0214-416C-BA1B-CB1856A2E3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8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DB50BE40-BB7B-4947-948E-39E68FB92D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1">
              <a:extLst>
                <a:ext uri="{FF2B5EF4-FFF2-40B4-BE49-F238E27FC236}">
                  <a16:creationId xmlns:a16="http://schemas.microsoft.com/office/drawing/2014/main" id="{7674DB15-BB02-41A9-871D-173232469A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6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A42A1976-A8E2-4573-86A6-BD7BE90995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BB72926F-F8F1-4089-8AD4-713F20F159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0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D558B2EC-007C-4580-A6DE-908822D119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6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5">
              <a:extLst>
                <a:ext uri="{FF2B5EF4-FFF2-40B4-BE49-F238E27FC236}">
                  <a16:creationId xmlns:a16="http://schemas.microsoft.com/office/drawing/2014/main" id="{53170162-E24E-4241-A7F2-B0646CEEAA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8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FE70385C-CC47-4B25-B26C-7C3F2CDFB1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0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E67BB79B-1315-4A85-96C0-8B2BE473F2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2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E0C2AEEF-D6F4-4577-B879-2E25750074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8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CDAC6325-74FF-47F2-AF16-BDE5E35A3A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0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0">
              <a:extLst>
                <a:ext uri="{FF2B5EF4-FFF2-40B4-BE49-F238E27FC236}">
                  <a16:creationId xmlns:a16="http://schemas.microsoft.com/office/drawing/2014/main" id="{5FEB00CC-9B4C-4B9F-97E9-5910D0A160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12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1">
              <a:extLst>
                <a:ext uri="{FF2B5EF4-FFF2-40B4-BE49-F238E27FC236}">
                  <a16:creationId xmlns:a16="http://schemas.microsoft.com/office/drawing/2014/main" id="{1CBDDDF8-35D5-43D2-9E6A-FB642057AC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4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2">
              <a:extLst>
                <a:ext uri="{FF2B5EF4-FFF2-40B4-BE49-F238E27FC236}">
                  <a16:creationId xmlns:a16="http://schemas.microsoft.com/office/drawing/2014/main" id="{EEAF547B-2A33-448A-AD08-AF22A91E16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0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3">
              <a:extLst>
                <a:ext uri="{FF2B5EF4-FFF2-40B4-BE49-F238E27FC236}">
                  <a16:creationId xmlns:a16="http://schemas.microsoft.com/office/drawing/2014/main" id="{CA78BB64-87FA-4DF2-B022-CA0062FAB1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2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4">
              <a:extLst>
                <a:ext uri="{FF2B5EF4-FFF2-40B4-BE49-F238E27FC236}">
                  <a16:creationId xmlns:a16="http://schemas.microsoft.com/office/drawing/2014/main" id="{4676473F-93E2-4A96-ADC8-765B4DB41B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94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5">
              <a:extLst>
                <a:ext uri="{FF2B5EF4-FFF2-40B4-BE49-F238E27FC236}">
                  <a16:creationId xmlns:a16="http://schemas.microsoft.com/office/drawing/2014/main" id="{F9B4DBE6-8DE0-463A-A7F3-5D41193F7C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6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6">
              <a:extLst>
                <a:ext uri="{FF2B5EF4-FFF2-40B4-BE49-F238E27FC236}">
                  <a16:creationId xmlns:a16="http://schemas.microsoft.com/office/drawing/2014/main" id="{F2737809-AED2-41AE-9E3A-CA48D22559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2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7">
              <a:extLst>
                <a:ext uri="{FF2B5EF4-FFF2-40B4-BE49-F238E27FC236}">
                  <a16:creationId xmlns:a16="http://schemas.microsoft.com/office/drawing/2014/main" id="{4BB9EE56-3B25-4996-9379-2A7CD70EC2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28">
              <a:extLst>
                <a:ext uri="{FF2B5EF4-FFF2-40B4-BE49-F238E27FC236}">
                  <a16:creationId xmlns:a16="http://schemas.microsoft.com/office/drawing/2014/main" id="{EDF89290-5C85-4DB8-9241-0DC969BEAE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76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29">
              <a:extLst>
                <a:ext uri="{FF2B5EF4-FFF2-40B4-BE49-F238E27FC236}">
                  <a16:creationId xmlns:a16="http://schemas.microsoft.com/office/drawing/2014/main" id="{48C4C866-D788-421C-98CA-A0DE5CEFB7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30">
              <a:extLst>
                <a:ext uri="{FF2B5EF4-FFF2-40B4-BE49-F238E27FC236}">
                  <a16:creationId xmlns:a16="http://schemas.microsoft.com/office/drawing/2014/main" id="{140EA7D4-D84C-48AC-B4F0-5898148ED9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4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31">
              <a:extLst>
                <a:ext uri="{FF2B5EF4-FFF2-40B4-BE49-F238E27FC236}">
                  <a16:creationId xmlns:a16="http://schemas.microsoft.com/office/drawing/2014/main" id="{6167EB4B-A471-4751-BF59-0401F153EC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6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32">
              <a:extLst>
                <a:ext uri="{FF2B5EF4-FFF2-40B4-BE49-F238E27FC236}">
                  <a16:creationId xmlns:a16="http://schemas.microsoft.com/office/drawing/2014/main" id="{52210046-8EBA-4688-B4EA-10C1E29534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8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33">
              <a:extLst>
                <a:ext uri="{FF2B5EF4-FFF2-40B4-BE49-F238E27FC236}">
                  <a16:creationId xmlns:a16="http://schemas.microsoft.com/office/drawing/2014/main" id="{A1C9B70C-1B12-4500-9EBB-8D1FC56A22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0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34">
              <a:extLst>
                <a:ext uri="{FF2B5EF4-FFF2-40B4-BE49-F238E27FC236}">
                  <a16:creationId xmlns:a16="http://schemas.microsoft.com/office/drawing/2014/main" id="{94023C28-72DB-472C-AF03-0025F67232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96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35">
              <a:extLst>
                <a:ext uri="{FF2B5EF4-FFF2-40B4-BE49-F238E27FC236}">
                  <a16:creationId xmlns:a16="http://schemas.microsoft.com/office/drawing/2014/main" id="{F6811813-B2F8-4D43-BF8F-AD4198421D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68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36">
              <a:extLst>
                <a:ext uri="{FF2B5EF4-FFF2-40B4-BE49-F238E27FC236}">
                  <a16:creationId xmlns:a16="http://schemas.microsoft.com/office/drawing/2014/main" id="{2203DD82-1800-47A3-A9F8-A6AC99A120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0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37">
              <a:extLst>
                <a:ext uri="{FF2B5EF4-FFF2-40B4-BE49-F238E27FC236}">
                  <a16:creationId xmlns:a16="http://schemas.microsoft.com/office/drawing/2014/main" id="{B782BD75-8CD6-4FB7-B349-3237B4535B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2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38">
              <a:extLst>
                <a:ext uri="{FF2B5EF4-FFF2-40B4-BE49-F238E27FC236}">
                  <a16:creationId xmlns:a16="http://schemas.microsoft.com/office/drawing/2014/main" id="{E022EDFF-CFF4-4F50-B9D0-FA699449DA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4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39">
              <a:extLst>
                <a:ext uri="{FF2B5EF4-FFF2-40B4-BE49-F238E27FC236}">
                  <a16:creationId xmlns:a16="http://schemas.microsoft.com/office/drawing/2014/main" id="{7195D87F-16B2-4396-BE46-38C166E1AF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50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40">
              <a:extLst>
                <a:ext uri="{FF2B5EF4-FFF2-40B4-BE49-F238E27FC236}">
                  <a16:creationId xmlns:a16="http://schemas.microsoft.com/office/drawing/2014/main" id="{30B1E960-A130-4EBF-A4C3-FE18098FC6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2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41">
              <a:extLst>
                <a:ext uri="{FF2B5EF4-FFF2-40B4-BE49-F238E27FC236}">
                  <a16:creationId xmlns:a16="http://schemas.microsoft.com/office/drawing/2014/main" id="{7C486E8E-0619-45D2-8D01-AA5B81DF33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4" y="2786"/>
              <a:ext cx="0" cy="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42">
              <a:extLst>
                <a:ext uri="{FF2B5EF4-FFF2-40B4-BE49-F238E27FC236}">
                  <a16:creationId xmlns:a16="http://schemas.microsoft.com/office/drawing/2014/main" id="{3D166C22-0CBD-4A10-AD51-669AFE5F5A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6" y="2786"/>
              <a:ext cx="0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43">
              <a:extLst>
                <a:ext uri="{FF2B5EF4-FFF2-40B4-BE49-F238E27FC236}">
                  <a16:creationId xmlns:a16="http://schemas.microsoft.com/office/drawing/2014/main" id="{D184F3B8-4959-4060-93F6-70AC009602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2" y="2804"/>
              <a:ext cx="14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Line 44">
              <a:extLst>
                <a:ext uri="{FF2B5EF4-FFF2-40B4-BE49-F238E27FC236}">
                  <a16:creationId xmlns:a16="http://schemas.microsoft.com/office/drawing/2014/main" id="{FA1A9B0D-D2DC-4D74-BAD0-1183BADC5E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0" y="2786"/>
              <a:ext cx="0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45">
              <a:extLst>
                <a:ext uri="{FF2B5EF4-FFF2-40B4-BE49-F238E27FC236}">
                  <a16:creationId xmlns:a16="http://schemas.microsoft.com/office/drawing/2014/main" id="{6076BDDE-5D97-4EAD-A571-F32393B3BA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6" y="2804"/>
              <a:ext cx="14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1.0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Line 46">
              <a:extLst>
                <a:ext uri="{FF2B5EF4-FFF2-40B4-BE49-F238E27FC236}">
                  <a16:creationId xmlns:a16="http://schemas.microsoft.com/office/drawing/2014/main" id="{9B0B184C-7903-4276-AD48-13B538EBC1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68" y="2786"/>
              <a:ext cx="0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47">
              <a:extLst>
                <a:ext uri="{FF2B5EF4-FFF2-40B4-BE49-F238E27FC236}">
                  <a16:creationId xmlns:a16="http://schemas.microsoft.com/office/drawing/2014/main" id="{DD9BE7D9-8F5B-4C9E-B85B-4A924ADE26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2804"/>
              <a:ext cx="14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2.0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Line 48">
              <a:extLst>
                <a:ext uri="{FF2B5EF4-FFF2-40B4-BE49-F238E27FC236}">
                  <a16:creationId xmlns:a16="http://schemas.microsoft.com/office/drawing/2014/main" id="{53C52B9E-D1EE-46A7-A071-D0321BA7C8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2" y="2786"/>
              <a:ext cx="0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49">
              <a:extLst>
                <a:ext uri="{FF2B5EF4-FFF2-40B4-BE49-F238E27FC236}">
                  <a16:creationId xmlns:a16="http://schemas.microsoft.com/office/drawing/2014/main" id="{08A0A1E8-5D39-4A8D-8F3F-EA5D05DED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804"/>
              <a:ext cx="14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3.0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Line 50">
              <a:extLst>
                <a:ext uri="{FF2B5EF4-FFF2-40B4-BE49-F238E27FC236}">
                  <a16:creationId xmlns:a16="http://schemas.microsoft.com/office/drawing/2014/main" id="{87045DCD-ABF6-474A-8C50-B2DB73AD2B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76" y="2786"/>
              <a:ext cx="0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51">
              <a:extLst>
                <a:ext uri="{FF2B5EF4-FFF2-40B4-BE49-F238E27FC236}">
                  <a16:creationId xmlns:a16="http://schemas.microsoft.com/office/drawing/2014/main" id="{4B77E9C8-FD7C-41C5-A476-F8AFA4C6B4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2" y="2804"/>
              <a:ext cx="14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4.0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Line 52">
              <a:extLst>
                <a:ext uri="{FF2B5EF4-FFF2-40B4-BE49-F238E27FC236}">
                  <a16:creationId xmlns:a16="http://schemas.microsoft.com/office/drawing/2014/main" id="{0B011DB5-64D0-41D0-9CCB-3DDBD6E8FD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0" y="2786"/>
              <a:ext cx="0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53">
              <a:extLst>
                <a:ext uri="{FF2B5EF4-FFF2-40B4-BE49-F238E27FC236}">
                  <a16:creationId xmlns:a16="http://schemas.microsoft.com/office/drawing/2014/main" id="{EFA1E9BD-F0E2-48B5-8DBB-698F214216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6" y="2804"/>
              <a:ext cx="144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5.0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Line 54">
              <a:extLst>
                <a:ext uri="{FF2B5EF4-FFF2-40B4-BE49-F238E27FC236}">
                  <a16:creationId xmlns:a16="http://schemas.microsoft.com/office/drawing/2014/main" id="{9FD35EDD-A5A7-4F0B-BE6D-C676E143D6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84" y="2786"/>
              <a:ext cx="0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55">
              <a:extLst>
                <a:ext uri="{FF2B5EF4-FFF2-40B4-BE49-F238E27FC236}">
                  <a16:creationId xmlns:a16="http://schemas.microsoft.com/office/drawing/2014/main" id="{74DE2728-42D4-439C-BD7A-6BFBB64CD4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0" y="2949"/>
              <a:ext cx="117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Ln</a:t>
              </a:r>
              <a:r>
                <a:rPr lang="en-US" altLang="en-US" sz="1600" dirty="0">
                  <a:solidFill>
                    <a:srgbClr val="000000"/>
                  </a:solidFill>
                </a:rPr>
                <a:t>[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BPA-glucuronide]</a:t>
              </a:r>
              <a:endPara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Line 56">
              <a:extLst>
                <a:ext uri="{FF2B5EF4-FFF2-40B4-BE49-F238E27FC236}">
                  <a16:creationId xmlns:a16="http://schemas.microsoft.com/office/drawing/2014/main" id="{028A0CB0-5CD9-44E7-B2F6-6898429A7B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2774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57">
              <a:extLst>
                <a:ext uri="{FF2B5EF4-FFF2-40B4-BE49-F238E27FC236}">
                  <a16:creationId xmlns:a16="http://schemas.microsoft.com/office/drawing/2014/main" id="{C09D1AD8-6B88-4E04-AE0E-BB2CD72D6D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2732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Line 58">
              <a:extLst>
                <a:ext uri="{FF2B5EF4-FFF2-40B4-BE49-F238E27FC236}">
                  <a16:creationId xmlns:a16="http://schemas.microsoft.com/office/drawing/2014/main" id="{BBBF40EF-4E9B-4009-8013-5F38EA7517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2684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59">
              <a:extLst>
                <a:ext uri="{FF2B5EF4-FFF2-40B4-BE49-F238E27FC236}">
                  <a16:creationId xmlns:a16="http://schemas.microsoft.com/office/drawing/2014/main" id="{6E0E1A23-E281-4789-AC91-6086D817F3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2642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Line 60">
              <a:extLst>
                <a:ext uri="{FF2B5EF4-FFF2-40B4-BE49-F238E27FC236}">
                  <a16:creationId xmlns:a16="http://schemas.microsoft.com/office/drawing/2014/main" id="{3774C0C0-AF4C-479F-99AC-0F5A6BC9A0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2600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61">
              <a:extLst>
                <a:ext uri="{FF2B5EF4-FFF2-40B4-BE49-F238E27FC236}">
                  <a16:creationId xmlns:a16="http://schemas.microsoft.com/office/drawing/2014/main" id="{991D46CC-853A-4445-B4A1-03C9692FAB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2558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Line 62">
              <a:extLst>
                <a:ext uri="{FF2B5EF4-FFF2-40B4-BE49-F238E27FC236}">
                  <a16:creationId xmlns:a16="http://schemas.microsoft.com/office/drawing/2014/main" id="{3F33EBEC-CB26-42ED-9AA1-3A73F35A51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2510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63">
              <a:extLst>
                <a:ext uri="{FF2B5EF4-FFF2-40B4-BE49-F238E27FC236}">
                  <a16:creationId xmlns:a16="http://schemas.microsoft.com/office/drawing/2014/main" id="{5CA33B21-B880-4575-8E62-B5A45A4396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2468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Line 64">
              <a:extLst>
                <a:ext uri="{FF2B5EF4-FFF2-40B4-BE49-F238E27FC236}">
                  <a16:creationId xmlns:a16="http://schemas.microsoft.com/office/drawing/2014/main" id="{4AFF8675-B3B2-420A-85A1-5D01BB99C6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2426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65">
              <a:extLst>
                <a:ext uri="{FF2B5EF4-FFF2-40B4-BE49-F238E27FC236}">
                  <a16:creationId xmlns:a16="http://schemas.microsoft.com/office/drawing/2014/main" id="{FABBCDB8-C0F0-4779-8787-C780760928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2384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66">
              <a:extLst>
                <a:ext uri="{FF2B5EF4-FFF2-40B4-BE49-F238E27FC236}">
                  <a16:creationId xmlns:a16="http://schemas.microsoft.com/office/drawing/2014/main" id="{4D1CD551-D883-4A36-8DE7-7745D0E83C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2336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67">
              <a:extLst>
                <a:ext uri="{FF2B5EF4-FFF2-40B4-BE49-F238E27FC236}">
                  <a16:creationId xmlns:a16="http://schemas.microsoft.com/office/drawing/2014/main" id="{1B4FE060-8232-482D-87B8-99BA3D4A90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2294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68">
              <a:extLst>
                <a:ext uri="{FF2B5EF4-FFF2-40B4-BE49-F238E27FC236}">
                  <a16:creationId xmlns:a16="http://schemas.microsoft.com/office/drawing/2014/main" id="{35622744-D4B5-45FC-89C8-B793EB911D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2252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69">
              <a:extLst>
                <a:ext uri="{FF2B5EF4-FFF2-40B4-BE49-F238E27FC236}">
                  <a16:creationId xmlns:a16="http://schemas.microsoft.com/office/drawing/2014/main" id="{770DD4F9-627A-408D-985F-B17AD6F801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2210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70">
              <a:extLst>
                <a:ext uri="{FF2B5EF4-FFF2-40B4-BE49-F238E27FC236}">
                  <a16:creationId xmlns:a16="http://schemas.microsoft.com/office/drawing/2014/main" id="{E8F74330-0D51-44C8-8834-D8A08EAA39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2162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71">
              <a:extLst>
                <a:ext uri="{FF2B5EF4-FFF2-40B4-BE49-F238E27FC236}">
                  <a16:creationId xmlns:a16="http://schemas.microsoft.com/office/drawing/2014/main" id="{9BECA199-259D-4138-B93E-B605462434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2120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72">
              <a:extLst>
                <a:ext uri="{FF2B5EF4-FFF2-40B4-BE49-F238E27FC236}">
                  <a16:creationId xmlns:a16="http://schemas.microsoft.com/office/drawing/2014/main" id="{47C11A05-1DAB-406E-AAE9-AFE45FBEB9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2078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73">
              <a:extLst>
                <a:ext uri="{FF2B5EF4-FFF2-40B4-BE49-F238E27FC236}">
                  <a16:creationId xmlns:a16="http://schemas.microsoft.com/office/drawing/2014/main" id="{C619279C-1F5B-4B96-B5C2-15549B4C5E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2036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74">
              <a:extLst>
                <a:ext uri="{FF2B5EF4-FFF2-40B4-BE49-F238E27FC236}">
                  <a16:creationId xmlns:a16="http://schemas.microsoft.com/office/drawing/2014/main" id="{C606BE6F-6C90-479F-94B9-2878746808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1994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75">
              <a:extLst>
                <a:ext uri="{FF2B5EF4-FFF2-40B4-BE49-F238E27FC236}">
                  <a16:creationId xmlns:a16="http://schemas.microsoft.com/office/drawing/2014/main" id="{30146A0E-D7F6-48ED-9359-B5050623F8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1946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76">
              <a:extLst>
                <a:ext uri="{FF2B5EF4-FFF2-40B4-BE49-F238E27FC236}">
                  <a16:creationId xmlns:a16="http://schemas.microsoft.com/office/drawing/2014/main" id="{38005422-AE2E-4AF3-AC8B-9310C82F15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1904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77">
              <a:extLst>
                <a:ext uri="{FF2B5EF4-FFF2-40B4-BE49-F238E27FC236}">
                  <a16:creationId xmlns:a16="http://schemas.microsoft.com/office/drawing/2014/main" id="{170C3DE8-6E1E-4D0B-BBF5-D83DACCEE2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1862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Line 78">
              <a:extLst>
                <a:ext uri="{FF2B5EF4-FFF2-40B4-BE49-F238E27FC236}">
                  <a16:creationId xmlns:a16="http://schemas.microsoft.com/office/drawing/2014/main" id="{D75C54C0-1D23-469B-B232-BDEB5E0C5C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1820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Line 79">
              <a:extLst>
                <a:ext uri="{FF2B5EF4-FFF2-40B4-BE49-F238E27FC236}">
                  <a16:creationId xmlns:a16="http://schemas.microsoft.com/office/drawing/2014/main" id="{BEAD21C0-E9DE-4683-894B-2BB854CEC1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1772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Line 80">
              <a:extLst>
                <a:ext uri="{FF2B5EF4-FFF2-40B4-BE49-F238E27FC236}">
                  <a16:creationId xmlns:a16="http://schemas.microsoft.com/office/drawing/2014/main" id="{6C3077A6-18B5-4E3F-8330-7B2091E15A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1730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Line 81">
              <a:extLst>
                <a:ext uri="{FF2B5EF4-FFF2-40B4-BE49-F238E27FC236}">
                  <a16:creationId xmlns:a16="http://schemas.microsoft.com/office/drawing/2014/main" id="{A46C3EF9-5C23-469B-9CB9-72DB4BFFC2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1688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Line 82">
              <a:extLst>
                <a:ext uri="{FF2B5EF4-FFF2-40B4-BE49-F238E27FC236}">
                  <a16:creationId xmlns:a16="http://schemas.microsoft.com/office/drawing/2014/main" id="{CE021B35-16DD-456F-A0CA-E26D97C2FD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1646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Line 83">
              <a:extLst>
                <a:ext uri="{FF2B5EF4-FFF2-40B4-BE49-F238E27FC236}">
                  <a16:creationId xmlns:a16="http://schemas.microsoft.com/office/drawing/2014/main" id="{C4A2E501-6C3A-4A4B-BD50-573764B196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1598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Line 84">
              <a:extLst>
                <a:ext uri="{FF2B5EF4-FFF2-40B4-BE49-F238E27FC236}">
                  <a16:creationId xmlns:a16="http://schemas.microsoft.com/office/drawing/2014/main" id="{1E93CFB6-E048-4883-BDA2-9F1B6F222A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1556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Line 85">
              <a:extLst>
                <a:ext uri="{FF2B5EF4-FFF2-40B4-BE49-F238E27FC236}">
                  <a16:creationId xmlns:a16="http://schemas.microsoft.com/office/drawing/2014/main" id="{F73AF278-A078-4C3D-86B4-4E20FD439C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1514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Line 86">
              <a:extLst>
                <a:ext uri="{FF2B5EF4-FFF2-40B4-BE49-F238E27FC236}">
                  <a16:creationId xmlns:a16="http://schemas.microsoft.com/office/drawing/2014/main" id="{DFF6A55E-9131-446C-B696-BBB2DE3D5A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1472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Line 87">
              <a:extLst>
                <a:ext uri="{FF2B5EF4-FFF2-40B4-BE49-F238E27FC236}">
                  <a16:creationId xmlns:a16="http://schemas.microsoft.com/office/drawing/2014/main" id="{10AE2C27-BC94-49A9-A7D2-E5C62A9617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1424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88">
              <a:extLst>
                <a:ext uri="{FF2B5EF4-FFF2-40B4-BE49-F238E27FC236}">
                  <a16:creationId xmlns:a16="http://schemas.microsoft.com/office/drawing/2014/main" id="{28C3F167-8ACF-4764-A883-9299CC90CB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1382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89">
              <a:extLst>
                <a:ext uri="{FF2B5EF4-FFF2-40B4-BE49-F238E27FC236}">
                  <a16:creationId xmlns:a16="http://schemas.microsoft.com/office/drawing/2014/main" id="{2D750B2E-CCDB-4B56-8E8B-C028E1CA45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1340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90">
              <a:extLst>
                <a:ext uri="{FF2B5EF4-FFF2-40B4-BE49-F238E27FC236}">
                  <a16:creationId xmlns:a16="http://schemas.microsoft.com/office/drawing/2014/main" id="{5AAABC31-48FE-406E-BB30-D10089CB55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1298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91">
              <a:extLst>
                <a:ext uri="{FF2B5EF4-FFF2-40B4-BE49-F238E27FC236}">
                  <a16:creationId xmlns:a16="http://schemas.microsoft.com/office/drawing/2014/main" id="{168BF688-7676-4BD0-AEAA-0BFC345EEA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6" y="1256"/>
              <a:ext cx="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92">
              <a:extLst>
                <a:ext uri="{FF2B5EF4-FFF2-40B4-BE49-F238E27FC236}">
                  <a16:creationId xmlns:a16="http://schemas.microsoft.com/office/drawing/2014/main" id="{10BD8EF4-D81B-4F4A-9C28-68F13896CB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8" y="2732"/>
              <a:ext cx="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3">
              <a:extLst>
                <a:ext uri="{FF2B5EF4-FFF2-40B4-BE49-F238E27FC236}">
                  <a16:creationId xmlns:a16="http://schemas.microsoft.com/office/drawing/2014/main" id="{8D7E27D3-C91A-4226-9C6C-3529F13A2B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2" y="2684"/>
              <a:ext cx="10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Line 94">
              <a:extLst>
                <a:ext uri="{FF2B5EF4-FFF2-40B4-BE49-F238E27FC236}">
                  <a16:creationId xmlns:a16="http://schemas.microsoft.com/office/drawing/2014/main" id="{AEA17945-24DA-48C4-933F-E610A26A2C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8" y="2510"/>
              <a:ext cx="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Rectangle 95">
              <a:extLst>
                <a:ext uri="{FF2B5EF4-FFF2-40B4-BE49-F238E27FC236}">
                  <a16:creationId xmlns:a16="http://schemas.microsoft.com/office/drawing/2014/main" id="{E959B580-6C0E-490B-9C63-AA42D44A41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2" y="2462"/>
              <a:ext cx="10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Line 96">
              <a:extLst>
                <a:ext uri="{FF2B5EF4-FFF2-40B4-BE49-F238E27FC236}">
                  <a16:creationId xmlns:a16="http://schemas.microsoft.com/office/drawing/2014/main" id="{0B58C5AE-BFD2-45E6-9099-B0386D3807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8" y="2294"/>
              <a:ext cx="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Rectangle 97">
              <a:extLst>
                <a:ext uri="{FF2B5EF4-FFF2-40B4-BE49-F238E27FC236}">
                  <a16:creationId xmlns:a16="http://schemas.microsoft.com/office/drawing/2014/main" id="{9E98D600-8C1B-4203-B426-37524B7556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2" y="2246"/>
              <a:ext cx="10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Line 98">
              <a:extLst>
                <a:ext uri="{FF2B5EF4-FFF2-40B4-BE49-F238E27FC236}">
                  <a16:creationId xmlns:a16="http://schemas.microsoft.com/office/drawing/2014/main" id="{A1B43C9C-C4CA-475F-8A72-A7676834D4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8" y="2078"/>
              <a:ext cx="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Rectangle 99">
              <a:extLst>
                <a:ext uri="{FF2B5EF4-FFF2-40B4-BE49-F238E27FC236}">
                  <a16:creationId xmlns:a16="http://schemas.microsoft.com/office/drawing/2014/main" id="{BB24AE2C-3BD4-4BEA-BA98-6B7F8F5742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2" y="2030"/>
              <a:ext cx="10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-1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Line 100">
              <a:extLst>
                <a:ext uri="{FF2B5EF4-FFF2-40B4-BE49-F238E27FC236}">
                  <a16:creationId xmlns:a16="http://schemas.microsoft.com/office/drawing/2014/main" id="{C61985DC-6160-4298-A123-D2445E2C24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8" y="1862"/>
              <a:ext cx="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Rectangle 101">
              <a:extLst>
                <a:ext uri="{FF2B5EF4-FFF2-40B4-BE49-F238E27FC236}">
                  <a16:creationId xmlns:a16="http://schemas.microsoft.com/office/drawing/2014/main" id="{51119854-AE02-4A74-AE10-F99CEB3DF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6" y="1814"/>
              <a:ext cx="7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Line 102">
              <a:extLst>
                <a:ext uri="{FF2B5EF4-FFF2-40B4-BE49-F238E27FC236}">
                  <a16:creationId xmlns:a16="http://schemas.microsoft.com/office/drawing/2014/main" id="{F6FF0DAA-1FE2-417D-86B8-4134FD286C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8" y="1646"/>
              <a:ext cx="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Rectangle 103">
              <a:extLst>
                <a:ext uri="{FF2B5EF4-FFF2-40B4-BE49-F238E27FC236}">
                  <a16:creationId xmlns:a16="http://schemas.microsoft.com/office/drawing/2014/main" id="{3C7939AD-BC0F-464C-B0CD-384B5BFA0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6" y="1598"/>
              <a:ext cx="7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Line 104">
              <a:extLst>
                <a:ext uri="{FF2B5EF4-FFF2-40B4-BE49-F238E27FC236}">
                  <a16:creationId xmlns:a16="http://schemas.microsoft.com/office/drawing/2014/main" id="{DCB0C761-661E-41A6-B5FC-7B1A962AB5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8" y="1424"/>
              <a:ext cx="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Rectangle 105">
              <a:extLst>
                <a:ext uri="{FF2B5EF4-FFF2-40B4-BE49-F238E27FC236}">
                  <a16:creationId xmlns:a16="http://schemas.microsoft.com/office/drawing/2014/main" id="{C2A879F2-FC94-4283-890C-BBA688F57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6" y="1376"/>
              <a:ext cx="78" cy="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Rectangle 106">
              <a:extLst>
                <a:ext uri="{FF2B5EF4-FFF2-40B4-BE49-F238E27FC236}">
                  <a16:creationId xmlns:a16="http://schemas.microsoft.com/office/drawing/2014/main" id="{0BA3FB8B-56A3-429F-A049-BD8097FADC1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1093" y="1941"/>
              <a:ext cx="1269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Ln(BPA-G/[</a:t>
              </a:r>
              <a:r>
                <a:rPr kumimoji="0" lang="en-US" altLang="en-US" sz="1600" b="0" i="0" u="none" strike="noStrike" cap="none" normalizeH="0" baseline="3000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13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r>
                <a:rPr kumimoji="0" lang="en-US" altLang="en-US" sz="1600" b="0" i="0" u="none" strike="noStrike" cap="none" normalizeH="0" baseline="-2500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12</a:t>
              </a: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]-BPA-G)</a:t>
              </a:r>
              <a:endPara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9" name="Line 107">
              <a:extLst>
                <a:ext uri="{FF2B5EF4-FFF2-40B4-BE49-F238E27FC236}">
                  <a16:creationId xmlns:a16="http://schemas.microsoft.com/office/drawing/2014/main" id="{FDE76BBC-57D1-4467-A5DF-C8973ED48F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1862"/>
              <a:ext cx="25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108">
              <a:extLst>
                <a:ext uri="{FF2B5EF4-FFF2-40B4-BE49-F238E27FC236}">
                  <a16:creationId xmlns:a16="http://schemas.microsoft.com/office/drawing/2014/main" id="{035C9028-00B2-4E19-A335-61CEBF5A2C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6" y="1250"/>
              <a:ext cx="0" cy="15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>
              <a:extLst>
                <a:ext uri="{FF2B5EF4-FFF2-40B4-BE49-F238E27FC236}">
                  <a16:creationId xmlns:a16="http://schemas.microsoft.com/office/drawing/2014/main" id="{E6B69E91-C350-4C86-A4F2-A4821EF1B6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" y="1274"/>
              <a:ext cx="2526" cy="1506"/>
            </a:xfrm>
            <a:custGeom>
              <a:avLst/>
              <a:gdLst>
                <a:gd name="T0" fmla="*/ 30 w 2526"/>
                <a:gd name="T1" fmla="*/ 1488 h 1506"/>
                <a:gd name="T2" fmla="*/ 72 w 2526"/>
                <a:gd name="T3" fmla="*/ 1464 h 1506"/>
                <a:gd name="T4" fmla="*/ 114 w 2526"/>
                <a:gd name="T5" fmla="*/ 1440 h 1506"/>
                <a:gd name="T6" fmla="*/ 156 w 2526"/>
                <a:gd name="T7" fmla="*/ 1416 h 1506"/>
                <a:gd name="T8" fmla="*/ 198 w 2526"/>
                <a:gd name="T9" fmla="*/ 1392 h 1506"/>
                <a:gd name="T10" fmla="*/ 240 w 2526"/>
                <a:gd name="T11" fmla="*/ 1362 h 1506"/>
                <a:gd name="T12" fmla="*/ 282 w 2526"/>
                <a:gd name="T13" fmla="*/ 1338 h 1506"/>
                <a:gd name="T14" fmla="*/ 324 w 2526"/>
                <a:gd name="T15" fmla="*/ 1314 h 1506"/>
                <a:gd name="T16" fmla="*/ 366 w 2526"/>
                <a:gd name="T17" fmla="*/ 1290 h 1506"/>
                <a:gd name="T18" fmla="*/ 408 w 2526"/>
                <a:gd name="T19" fmla="*/ 1266 h 1506"/>
                <a:gd name="T20" fmla="*/ 450 w 2526"/>
                <a:gd name="T21" fmla="*/ 1242 h 1506"/>
                <a:gd name="T22" fmla="*/ 492 w 2526"/>
                <a:gd name="T23" fmla="*/ 1212 h 1506"/>
                <a:gd name="T24" fmla="*/ 534 w 2526"/>
                <a:gd name="T25" fmla="*/ 1188 h 1506"/>
                <a:gd name="T26" fmla="*/ 576 w 2526"/>
                <a:gd name="T27" fmla="*/ 1164 h 1506"/>
                <a:gd name="T28" fmla="*/ 618 w 2526"/>
                <a:gd name="T29" fmla="*/ 1140 h 1506"/>
                <a:gd name="T30" fmla="*/ 660 w 2526"/>
                <a:gd name="T31" fmla="*/ 1116 h 1506"/>
                <a:gd name="T32" fmla="*/ 702 w 2526"/>
                <a:gd name="T33" fmla="*/ 1092 h 1506"/>
                <a:gd name="T34" fmla="*/ 744 w 2526"/>
                <a:gd name="T35" fmla="*/ 1062 h 1506"/>
                <a:gd name="T36" fmla="*/ 786 w 2526"/>
                <a:gd name="T37" fmla="*/ 1038 h 1506"/>
                <a:gd name="T38" fmla="*/ 828 w 2526"/>
                <a:gd name="T39" fmla="*/ 1014 h 1506"/>
                <a:gd name="T40" fmla="*/ 870 w 2526"/>
                <a:gd name="T41" fmla="*/ 990 h 1506"/>
                <a:gd name="T42" fmla="*/ 912 w 2526"/>
                <a:gd name="T43" fmla="*/ 966 h 1506"/>
                <a:gd name="T44" fmla="*/ 954 w 2526"/>
                <a:gd name="T45" fmla="*/ 936 h 1506"/>
                <a:gd name="T46" fmla="*/ 996 w 2526"/>
                <a:gd name="T47" fmla="*/ 912 h 1506"/>
                <a:gd name="T48" fmla="*/ 1038 w 2526"/>
                <a:gd name="T49" fmla="*/ 888 h 1506"/>
                <a:gd name="T50" fmla="*/ 1080 w 2526"/>
                <a:gd name="T51" fmla="*/ 864 h 1506"/>
                <a:gd name="T52" fmla="*/ 1122 w 2526"/>
                <a:gd name="T53" fmla="*/ 840 h 1506"/>
                <a:gd name="T54" fmla="*/ 1164 w 2526"/>
                <a:gd name="T55" fmla="*/ 816 h 1506"/>
                <a:gd name="T56" fmla="*/ 1206 w 2526"/>
                <a:gd name="T57" fmla="*/ 786 h 1506"/>
                <a:gd name="T58" fmla="*/ 1248 w 2526"/>
                <a:gd name="T59" fmla="*/ 762 h 1506"/>
                <a:gd name="T60" fmla="*/ 1290 w 2526"/>
                <a:gd name="T61" fmla="*/ 738 h 1506"/>
                <a:gd name="T62" fmla="*/ 1332 w 2526"/>
                <a:gd name="T63" fmla="*/ 714 h 1506"/>
                <a:gd name="T64" fmla="*/ 1374 w 2526"/>
                <a:gd name="T65" fmla="*/ 690 h 1506"/>
                <a:gd name="T66" fmla="*/ 1416 w 2526"/>
                <a:gd name="T67" fmla="*/ 666 h 1506"/>
                <a:gd name="T68" fmla="*/ 1458 w 2526"/>
                <a:gd name="T69" fmla="*/ 636 h 1506"/>
                <a:gd name="T70" fmla="*/ 1500 w 2526"/>
                <a:gd name="T71" fmla="*/ 612 h 1506"/>
                <a:gd name="T72" fmla="*/ 1542 w 2526"/>
                <a:gd name="T73" fmla="*/ 588 h 1506"/>
                <a:gd name="T74" fmla="*/ 1584 w 2526"/>
                <a:gd name="T75" fmla="*/ 564 h 1506"/>
                <a:gd name="T76" fmla="*/ 1626 w 2526"/>
                <a:gd name="T77" fmla="*/ 540 h 1506"/>
                <a:gd name="T78" fmla="*/ 1668 w 2526"/>
                <a:gd name="T79" fmla="*/ 510 h 1506"/>
                <a:gd name="T80" fmla="*/ 1710 w 2526"/>
                <a:gd name="T81" fmla="*/ 486 h 1506"/>
                <a:gd name="T82" fmla="*/ 1752 w 2526"/>
                <a:gd name="T83" fmla="*/ 462 h 1506"/>
                <a:gd name="T84" fmla="*/ 1794 w 2526"/>
                <a:gd name="T85" fmla="*/ 438 h 1506"/>
                <a:gd name="T86" fmla="*/ 1836 w 2526"/>
                <a:gd name="T87" fmla="*/ 414 h 1506"/>
                <a:gd name="T88" fmla="*/ 1878 w 2526"/>
                <a:gd name="T89" fmla="*/ 390 h 1506"/>
                <a:gd name="T90" fmla="*/ 1920 w 2526"/>
                <a:gd name="T91" fmla="*/ 360 h 1506"/>
                <a:gd name="T92" fmla="*/ 1962 w 2526"/>
                <a:gd name="T93" fmla="*/ 336 h 1506"/>
                <a:gd name="T94" fmla="*/ 2004 w 2526"/>
                <a:gd name="T95" fmla="*/ 312 h 1506"/>
                <a:gd name="T96" fmla="*/ 2046 w 2526"/>
                <a:gd name="T97" fmla="*/ 288 h 1506"/>
                <a:gd name="T98" fmla="*/ 2088 w 2526"/>
                <a:gd name="T99" fmla="*/ 264 h 1506"/>
                <a:gd name="T100" fmla="*/ 2130 w 2526"/>
                <a:gd name="T101" fmla="*/ 240 h 1506"/>
                <a:gd name="T102" fmla="*/ 2172 w 2526"/>
                <a:gd name="T103" fmla="*/ 210 h 1506"/>
                <a:gd name="T104" fmla="*/ 2214 w 2526"/>
                <a:gd name="T105" fmla="*/ 186 h 1506"/>
                <a:gd name="T106" fmla="*/ 2256 w 2526"/>
                <a:gd name="T107" fmla="*/ 162 h 1506"/>
                <a:gd name="T108" fmla="*/ 2298 w 2526"/>
                <a:gd name="T109" fmla="*/ 138 h 1506"/>
                <a:gd name="T110" fmla="*/ 2340 w 2526"/>
                <a:gd name="T111" fmla="*/ 114 h 1506"/>
                <a:gd name="T112" fmla="*/ 2382 w 2526"/>
                <a:gd name="T113" fmla="*/ 90 h 1506"/>
                <a:gd name="T114" fmla="*/ 2424 w 2526"/>
                <a:gd name="T115" fmla="*/ 60 h 1506"/>
                <a:gd name="T116" fmla="*/ 2466 w 2526"/>
                <a:gd name="T117" fmla="*/ 36 h 1506"/>
                <a:gd name="T118" fmla="*/ 2508 w 2526"/>
                <a:gd name="T119" fmla="*/ 12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526" h="1506">
                  <a:moveTo>
                    <a:pt x="0" y="1506"/>
                  </a:moveTo>
                  <a:lnTo>
                    <a:pt x="0" y="1506"/>
                  </a:lnTo>
                  <a:lnTo>
                    <a:pt x="6" y="1506"/>
                  </a:lnTo>
                  <a:lnTo>
                    <a:pt x="12" y="1500"/>
                  </a:lnTo>
                  <a:lnTo>
                    <a:pt x="18" y="1500"/>
                  </a:lnTo>
                  <a:lnTo>
                    <a:pt x="24" y="1494"/>
                  </a:lnTo>
                  <a:lnTo>
                    <a:pt x="30" y="1488"/>
                  </a:lnTo>
                  <a:lnTo>
                    <a:pt x="36" y="1488"/>
                  </a:lnTo>
                  <a:lnTo>
                    <a:pt x="42" y="1482"/>
                  </a:lnTo>
                  <a:lnTo>
                    <a:pt x="48" y="1482"/>
                  </a:lnTo>
                  <a:lnTo>
                    <a:pt x="54" y="1476"/>
                  </a:lnTo>
                  <a:lnTo>
                    <a:pt x="60" y="1470"/>
                  </a:lnTo>
                  <a:lnTo>
                    <a:pt x="66" y="1470"/>
                  </a:lnTo>
                  <a:lnTo>
                    <a:pt x="72" y="1464"/>
                  </a:lnTo>
                  <a:lnTo>
                    <a:pt x="78" y="1464"/>
                  </a:lnTo>
                  <a:lnTo>
                    <a:pt x="84" y="1458"/>
                  </a:lnTo>
                  <a:lnTo>
                    <a:pt x="90" y="1452"/>
                  </a:lnTo>
                  <a:lnTo>
                    <a:pt x="96" y="1452"/>
                  </a:lnTo>
                  <a:lnTo>
                    <a:pt x="102" y="1446"/>
                  </a:lnTo>
                  <a:lnTo>
                    <a:pt x="108" y="1446"/>
                  </a:lnTo>
                  <a:lnTo>
                    <a:pt x="114" y="1440"/>
                  </a:lnTo>
                  <a:lnTo>
                    <a:pt x="120" y="1434"/>
                  </a:lnTo>
                  <a:lnTo>
                    <a:pt x="126" y="1434"/>
                  </a:lnTo>
                  <a:lnTo>
                    <a:pt x="132" y="1428"/>
                  </a:lnTo>
                  <a:lnTo>
                    <a:pt x="138" y="1428"/>
                  </a:lnTo>
                  <a:lnTo>
                    <a:pt x="144" y="1422"/>
                  </a:lnTo>
                  <a:lnTo>
                    <a:pt x="150" y="1416"/>
                  </a:lnTo>
                  <a:lnTo>
                    <a:pt x="156" y="1416"/>
                  </a:lnTo>
                  <a:lnTo>
                    <a:pt x="162" y="1410"/>
                  </a:lnTo>
                  <a:lnTo>
                    <a:pt x="168" y="1410"/>
                  </a:lnTo>
                  <a:lnTo>
                    <a:pt x="174" y="1404"/>
                  </a:lnTo>
                  <a:lnTo>
                    <a:pt x="180" y="1398"/>
                  </a:lnTo>
                  <a:lnTo>
                    <a:pt x="186" y="1398"/>
                  </a:lnTo>
                  <a:lnTo>
                    <a:pt x="192" y="1392"/>
                  </a:lnTo>
                  <a:lnTo>
                    <a:pt x="198" y="1392"/>
                  </a:lnTo>
                  <a:lnTo>
                    <a:pt x="204" y="1386"/>
                  </a:lnTo>
                  <a:lnTo>
                    <a:pt x="210" y="1380"/>
                  </a:lnTo>
                  <a:lnTo>
                    <a:pt x="216" y="1380"/>
                  </a:lnTo>
                  <a:lnTo>
                    <a:pt x="222" y="1374"/>
                  </a:lnTo>
                  <a:lnTo>
                    <a:pt x="228" y="1374"/>
                  </a:lnTo>
                  <a:lnTo>
                    <a:pt x="234" y="1368"/>
                  </a:lnTo>
                  <a:lnTo>
                    <a:pt x="240" y="1362"/>
                  </a:lnTo>
                  <a:lnTo>
                    <a:pt x="246" y="1362"/>
                  </a:lnTo>
                  <a:lnTo>
                    <a:pt x="252" y="1356"/>
                  </a:lnTo>
                  <a:lnTo>
                    <a:pt x="258" y="1356"/>
                  </a:lnTo>
                  <a:lnTo>
                    <a:pt x="264" y="1350"/>
                  </a:lnTo>
                  <a:lnTo>
                    <a:pt x="270" y="1344"/>
                  </a:lnTo>
                  <a:lnTo>
                    <a:pt x="276" y="1344"/>
                  </a:lnTo>
                  <a:lnTo>
                    <a:pt x="282" y="1338"/>
                  </a:lnTo>
                  <a:lnTo>
                    <a:pt x="288" y="1338"/>
                  </a:lnTo>
                  <a:lnTo>
                    <a:pt x="294" y="1332"/>
                  </a:lnTo>
                  <a:lnTo>
                    <a:pt x="300" y="1332"/>
                  </a:lnTo>
                  <a:lnTo>
                    <a:pt x="306" y="1326"/>
                  </a:lnTo>
                  <a:lnTo>
                    <a:pt x="312" y="1320"/>
                  </a:lnTo>
                  <a:lnTo>
                    <a:pt x="318" y="1320"/>
                  </a:lnTo>
                  <a:lnTo>
                    <a:pt x="324" y="1314"/>
                  </a:lnTo>
                  <a:lnTo>
                    <a:pt x="330" y="1314"/>
                  </a:lnTo>
                  <a:lnTo>
                    <a:pt x="336" y="1308"/>
                  </a:lnTo>
                  <a:lnTo>
                    <a:pt x="342" y="1302"/>
                  </a:lnTo>
                  <a:lnTo>
                    <a:pt x="348" y="1302"/>
                  </a:lnTo>
                  <a:lnTo>
                    <a:pt x="354" y="1296"/>
                  </a:lnTo>
                  <a:lnTo>
                    <a:pt x="360" y="1296"/>
                  </a:lnTo>
                  <a:lnTo>
                    <a:pt x="366" y="1290"/>
                  </a:lnTo>
                  <a:lnTo>
                    <a:pt x="372" y="1284"/>
                  </a:lnTo>
                  <a:lnTo>
                    <a:pt x="378" y="1284"/>
                  </a:lnTo>
                  <a:lnTo>
                    <a:pt x="384" y="1278"/>
                  </a:lnTo>
                  <a:lnTo>
                    <a:pt x="390" y="1278"/>
                  </a:lnTo>
                  <a:lnTo>
                    <a:pt x="396" y="1272"/>
                  </a:lnTo>
                  <a:lnTo>
                    <a:pt x="402" y="1266"/>
                  </a:lnTo>
                  <a:lnTo>
                    <a:pt x="408" y="1266"/>
                  </a:lnTo>
                  <a:lnTo>
                    <a:pt x="414" y="1260"/>
                  </a:lnTo>
                  <a:lnTo>
                    <a:pt x="420" y="1260"/>
                  </a:lnTo>
                  <a:lnTo>
                    <a:pt x="426" y="1254"/>
                  </a:lnTo>
                  <a:lnTo>
                    <a:pt x="432" y="1248"/>
                  </a:lnTo>
                  <a:lnTo>
                    <a:pt x="438" y="1248"/>
                  </a:lnTo>
                  <a:lnTo>
                    <a:pt x="444" y="1242"/>
                  </a:lnTo>
                  <a:lnTo>
                    <a:pt x="450" y="1242"/>
                  </a:lnTo>
                  <a:lnTo>
                    <a:pt x="456" y="1236"/>
                  </a:lnTo>
                  <a:lnTo>
                    <a:pt x="462" y="1230"/>
                  </a:lnTo>
                  <a:lnTo>
                    <a:pt x="468" y="1230"/>
                  </a:lnTo>
                  <a:lnTo>
                    <a:pt x="474" y="1224"/>
                  </a:lnTo>
                  <a:lnTo>
                    <a:pt x="480" y="1224"/>
                  </a:lnTo>
                  <a:lnTo>
                    <a:pt x="486" y="1218"/>
                  </a:lnTo>
                  <a:lnTo>
                    <a:pt x="492" y="1212"/>
                  </a:lnTo>
                  <a:lnTo>
                    <a:pt x="498" y="1212"/>
                  </a:lnTo>
                  <a:lnTo>
                    <a:pt x="504" y="1206"/>
                  </a:lnTo>
                  <a:lnTo>
                    <a:pt x="510" y="1206"/>
                  </a:lnTo>
                  <a:lnTo>
                    <a:pt x="516" y="1200"/>
                  </a:lnTo>
                  <a:lnTo>
                    <a:pt x="522" y="1194"/>
                  </a:lnTo>
                  <a:lnTo>
                    <a:pt x="528" y="1194"/>
                  </a:lnTo>
                  <a:lnTo>
                    <a:pt x="534" y="1188"/>
                  </a:lnTo>
                  <a:lnTo>
                    <a:pt x="540" y="1188"/>
                  </a:lnTo>
                  <a:lnTo>
                    <a:pt x="546" y="1182"/>
                  </a:lnTo>
                  <a:lnTo>
                    <a:pt x="552" y="1176"/>
                  </a:lnTo>
                  <a:lnTo>
                    <a:pt x="558" y="1176"/>
                  </a:lnTo>
                  <a:lnTo>
                    <a:pt x="564" y="1170"/>
                  </a:lnTo>
                  <a:lnTo>
                    <a:pt x="570" y="1170"/>
                  </a:lnTo>
                  <a:lnTo>
                    <a:pt x="576" y="1164"/>
                  </a:lnTo>
                  <a:lnTo>
                    <a:pt x="582" y="1158"/>
                  </a:lnTo>
                  <a:lnTo>
                    <a:pt x="588" y="1158"/>
                  </a:lnTo>
                  <a:lnTo>
                    <a:pt x="594" y="1152"/>
                  </a:lnTo>
                  <a:lnTo>
                    <a:pt x="600" y="1152"/>
                  </a:lnTo>
                  <a:lnTo>
                    <a:pt x="606" y="1146"/>
                  </a:lnTo>
                  <a:lnTo>
                    <a:pt x="612" y="1140"/>
                  </a:lnTo>
                  <a:lnTo>
                    <a:pt x="618" y="1140"/>
                  </a:lnTo>
                  <a:lnTo>
                    <a:pt x="624" y="1134"/>
                  </a:lnTo>
                  <a:lnTo>
                    <a:pt x="630" y="1134"/>
                  </a:lnTo>
                  <a:lnTo>
                    <a:pt x="636" y="1128"/>
                  </a:lnTo>
                  <a:lnTo>
                    <a:pt x="642" y="1122"/>
                  </a:lnTo>
                  <a:lnTo>
                    <a:pt x="648" y="1122"/>
                  </a:lnTo>
                  <a:lnTo>
                    <a:pt x="654" y="1116"/>
                  </a:lnTo>
                  <a:lnTo>
                    <a:pt x="660" y="1116"/>
                  </a:lnTo>
                  <a:lnTo>
                    <a:pt x="666" y="1110"/>
                  </a:lnTo>
                  <a:lnTo>
                    <a:pt x="672" y="1110"/>
                  </a:lnTo>
                  <a:lnTo>
                    <a:pt x="678" y="1104"/>
                  </a:lnTo>
                  <a:lnTo>
                    <a:pt x="684" y="1098"/>
                  </a:lnTo>
                  <a:lnTo>
                    <a:pt x="690" y="1098"/>
                  </a:lnTo>
                  <a:lnTo>
                    <a:pt x="696" y="1092"/>
                  </a:lnTo>
                  <a:lnTo>
                    <a:pt x="702" y="1092"/>
                  </a:lnTo>
                  <a:lnTo>
                    <a:pt x="708" y="1086"/>
                  </a:lnTo>
                  <a:lnTo>
                    <a:pt x="714" y="1080"/>
                  </a:lnTo>
                  <a:lnTo>
                    <a:pt x="720" y="1080"/>
                  </a:lnTo>
                  <a:lnTo>
                    <a:pt x="726" y="1074"/>
                  </a:lnTo>
                  <a:lnTo>
                    <a:pt x="732" y="1074"/>
                  </a:lnTo>
                  <a:lnTo>
                    <a:pt x="738" y="1068"/>
                  </a:lnTo>
                  <a:lnTo>
                    <a:pt x="744" y="1062"/>
                  </a:lnTo>
                  <a:lnTo>
                    <a:pt x="750" y="1062"/>
                  </a:lnTo>
                  <a:lnTo>
                    <a:pt x="756" y="1056"/>
                  </a:lnTo>
                  <a:lnTo>
                    <a:pt x="762" y="1056"/>
                  </a:lnTo>
                  <a:lnTo>
                    <a:pt x="768" y="1050"/>
                  </a:lnTo>
                  <a:lnTo>
                    <a:pt x="774" y="1044"/>
                  </a:lnTo>
                  <a:lnTo>
                    <a:pt x="780" y="1044"/>
                  </a:lnTo>
                  <a:lnTo>
                    <a:pt x="786" y="1038"/>
                  </a:lnTo>
                  <a:lnTo>
                    <a:pt x="792" y="1038"/>
                  </a:lnTo>
                  <a:lnTo>
                    <a:pt x="798" y="1032"/>
                  </a:lnTo>
                  <a:lnTo>
                    <a:pt x="804" y="1026"/>
                  </a:lnTo>
                  <a:lnTo>
                    <a:pt x="810" y="1026"/>
                  </a:lnTo>
                  <a:lnTo>
                    <a:pt x="816" y="1020"/>
                  </a:lnTo>
                  <a:lnTo>
                    <a:pt x="822" y="1020"/>
                  </a:lnTo>
                  <a:lnTo>
                    <a:pt x="828" y="1014"/>
                  </a:lnTo>
                  <a:lnTo>
                    <a:pt x="834" y="1008"/>
                  </a:lnTo>
                  <a:lnTo>
                    <a:pt x="840" y="1008"/>
                  </a:lnTo>
                  <a:lnTo>
                    <a:pt x="846" y="1002"/>
                  </a:lnTo>
                  <a:lnTo>
                    <a:pt x="852" y="1002"/>
                  </a:lnTo>
                  <a:lnTo>
                    <a:pt x="858" y="996"/>
                  </a:lnTo>
                  <a:lnTo>
                    <a:pt x="864" y="990"/>
                  </a:lnTo>
                  <a:lnTo>
                    <a:pt x="870" y="990"/>
                  </a:lnTo>
                  <a:lnTo>
                    <a:pt x="876" y="984"/>
                  </a:lnTo>
                  <a:lnTo>
                    <a:pt x="882" y="984"/>
                  </a:lnTo>
                  <a:lnTo>
                    <a:pt x="888" y="978"/>
                  </a:lnTo>
                  <a:lnTo>
                    <a:pt x="894" y="972"/>
                  </a:lnTo>
                  <a:lnTo>
                    <a:pt x="900" y="972"/>
                  </a:lnTo>
                  <a:lnTo>
                    <a:pt x="906" y="966"/>
                  </a:lnTo>
                  <a:lnTo>
                    <a:pt x="912" y="966"/>
                  </a:lnTo>
                  <a:lnTo>
                    <a:pt x="918" y="960"/>
                  </a:lnTo>
                  <a:lnTo>
                    <a:pt x="924" y="954"/>
                  </a:lnTo>
                  <a:lnTo>
                    <a:pt x="930" y="954"/>
                  </a:lnTo>
                  <a:lnTo>
                    <a:pt x="936" y="948"/>
                  </a:lnTo>
                  <a:lnTo>
                    <a:pt x="942" y="948"/>
                  </a:lnTo>
                  <a:lnTo>
                    <a:pt x="948" y="942"/>
                  </a:lnTo>
                  <a:lnTo>
                    <a:pt x="954" y="936"/>
                  </a:lnTo>
                  <a:lnTo>
                    <a:pt x="960" y="936"/>
                  </a:lnTo>
                  <a:lnTo>
                    <a:pt x="966" y="930"/>
                  </a:lnTo>
                  <a:lnTo>
                    <a:pt x="972" y="930"/>
                  </a:lnTo>
                  <a:lnTo>
                    <a:pt x="978" y="924"/>
                  </a:lnTo>
                  <a:lnTo>
                    <a:pt x="984" y="918"/>
                  </a:lnTo>
                  <a:lnTo>
                    <a:pt x="990" y="918"/>
                  </a:lnTo>
                  <a:lnTo>
                    <a:pt x="996" y="912"/>
                  </a:lnTo>
                  <a:lnTo>
                    <a:pt x="1002" y="912"/>
                  </a:lnTo>
                  <a:lnTo>
                    <a:pt x="1008" y="906"/>
                  </a:lnTo>
                  <a:lnTo>
                    <a:pt x="1014" y="906"/>
                  </a:lnTo>
                  <a:lnTo>
                    <a:pt x="1020" y="900"/>
                  </a:lnTo>
                  <a:lnTo>
                    <a:pt x="1026" y="894"/>
                  </a:lnTo>
                  <a:lnTo>
                    <a:pt x="1032" y="894"/>
                  </a:lnTo>
                  <a:lnTo>
                    <a:pt x="1038" y="888"/>
                  </a:lnTo>
                  <a:lnTo>
                    <a:pt x="1044" y="888"/>
                  </a:lnTo>
                  <a:lnTo>
                    <a:pt x="1050" y="882"/>
                  </a:lnTo>
                  <a:lnTo>
                    <a:pt x="1056" y="876"/>
                  </a:lnTo>
                  <a:lnTo>
                    <a:pt x="1062" y="876"/>
                  </a:lnTo>
                  <a:lnTo>
                    <a:pt x="1068" y="870"/>
                  </a:lnTo>
                  <a:lnTo>
                    <a:pt x="1074" y="870"/>
                  </a:lnTo>
                  <a:lnTo>
                    <a:pt x="1080" y="864"/>
                  </a:lnTo>
                  <a:lnTo>
                    <a:pt x="1086" y="858"/>
                  </a:lnTo>
                  <a:lnTo>
                    <a:pt x="1092" y="858"/>
                  </a:lnTo>
                  <a:lnTo>
                    <a:pt x="1098" y="852"/>
                  </a:lnTo>
                  <a:lnTo>
                    <a:pt x="1104" y="852"/>
                  </a:lnTo>
                  <a:lnTo>
                    <a:pt x="1110" y="846"/>
                  </a:lnTo>
                  <a:lnTo>
                    <a:pt x="1116" y="840"/>
                  </a:lnTo>
                  <a:lnTo>
                    <a:pt x="1122" y="840"/>
                  </a:lnTo>
                  <a:lnTo>
                    <a:pt x="1128" y="834"/>
                  </a:lnTo>
                  <a:lnTo>
                    <a:pt x="1134" y="834"/>
                  </a:lnTo>
                  <a:lnTo>
                    <a:pt x="1140" y="828"/>
                  </a:lnTo>
                  <a:lnTo>
                    <a:pt x="1146" y="822"/>
                  </a:lnTo>
                  <a:lnTo>
                    <a:pt x="1152" y="822"/>
                  </a:lnTo>
                  <a:lnTo>
                    <a:pt x="1158" y="816"/>
                  </a:lnTo>
                  <a:lnTo>
                    <a:pt x="1164" y="816"/>
                  </a:lnTo>
                  <a:lnTo>
                    <a:pt x="1170" y="810"/>
                  </a:lnTo>
                  <a:lnTo>
                    <a:pt x="1176" y="804"/>
                  </a:lnTo>
                  <a:lnTo>
                    <a:pt x="1182" y="804"/>
                  </a:lnTo>
                  <a:lnTo>
                    <a:pt x="1188" y="798"/>
                  </a:lnTo>
                  <a:lnTo>
                    <a:pt x="1194" y="798"/>
                  </a:lnTo>
                  <a:lnTo>
                    <a:pt x="1200" y="792"/>
                  </a:lnTo>
                  <a:lnTo>
                    <a:pt x="1206" y="786"/>
                  </a:lnTo>
                  <a:lnTo>
                    <a:pt x="1212" y="786"/>
                  </a:lnTo>
                  <a:lnTo>
                    <a:pt x="1218" y="780"/>
                  </a:lnTo>
                  <a:lnTo>
                    <a:pt x="1224" y="780"/>
                  </a:lnTo>
                  <a:lnTo>
                    <a:pt x="1230" y="774"/>
                  </a:lnTo>
                  <a:lnTo>
                    <a:pt x="1236" y="768"/>
                  </a:lnTo>
                  <a:lnTo>
                    <a:pt x="1242" y="768"/>
                  </a:lnTo>
                  <a:lnTo>
                    <a:pt x="1248" y="762"/>
                  </a:lnTo>
                  <a:lnTo>
                    <a:pt x="1254" y="762"/>
                  </a:lnTo>
                  <a:lnTo>
                    <a:pt x="1260" y="756"/>
                  </a:lnTo>
                  <a:lnTo>
                    <a:pt x="1266" y="750"/>
                  </a:lnTo>
                  <a:lnTo>
                    <a:pt x="1272" y="750"/>
                  </a:lnTo>
                  <a:lnTo>
                    <a:pt x="1278" y="744"/>
                  </a:lnTo>
                  <a:lnTo>
                    <a:pt x="1284" y="744"/>
                  </a:lnTo>
                  <a:lnTo>
                    <a:pt x="1290" y="738"/>
                  </a:lnTo>
                  <a:lnTo>
                    <a:pt x="1296" y="732"/>
                  </a:lnTo>
                  <a:lnTo>
                    <a:pt x="1302" y="732"/>
                  </a:lnTo>
                  <a:lnTo>
                    <a:pt x="1308" y="726"/>
                  </a:lnTo>
                  <a:lnTo>
                    <a:pt x="1314" y="726"/>
                  </a:lnTo>
                  <a:lnTo>
                    <a:pt x="1320" y="720"/>
                  </a:lnTo>
                  <a:lnTo>
                    <a:pt x="1326" y="714"/>
                  </a:lnTo>
                  <a:lnTo>
                    <a:pt x="1332" y="714"/>
                  </a:lnTo>
                  <a:lnTo>
                    <a:pt x="1338" y="708"/>
                  </a:lnTo>
                  <a:lnTo>
                    <a:pt x="1344" y="708"/>
                  </a:lnTo>
                  <a:lnTo>
                    <a:pt x="1350" y="702"/>
                  </a:lnTo>
                  <a:lnTo>
                    <a:pt x="1356" y="702"/>
                  </a:lnTo>
                  <a:lnTo>
                    <a:pt x="1362" y="696"/>
                  </a:lnTo>
                  <a:lnTo>
                    <a:pt x="1368" y="690"/>
                  </a:lnTo>
                  <a:lnTo>
                    <a:pt x="1374" y="690"/>
                  </a:lnTo>
                  <a:lnTo>
                    <a:pt x="1380" y="684"/>
                  </a:lnTo>
                  <a:lnTo>
                    <a:pt x="1386" y="684"/>
                  </a:lnTo>
                  <a:lnTo>
                    <a:pt x="1392" y="678"/>
                  </a:lnTo>
                  <a:lnTo>
                    <a:pt x="1398" y="672"/>
                  </a:lnTo>
                  <a:lnTo>
                    <a:pt x="1404" y="672"/>
                  </a:lnTo>
                  <a:lnTo>
                    <a:pt x="1410" y="666"/>
                  </a:lnTo>
                  <a:lnTo>
                    <a:pt x="1416" y="666"/>
                  </a:lnTo>
                  <a:lnTo>
                    <a:pt x="1422" y="660"/>
                  </a:lnTo>
                  <a:lnTo>
                    <a:pt x="1428" y="654"/>
                  </a:lnTo>
                  <a:lnTo>
                    <a:pt x="1434" y="654"/>
                  </a:lnTo>
                  <a:lnTo>
                    <a:pt x="1440" y="648"/>
                  </a:lnTo>
                  <a:lnTo>
                    <a:pt x="1446" y="648"/>
                  </a:lnTo>
                  <a:lnTo>
                    <a:pt x="1452" y="642"/>
                  </a:lnTo>
                  <a:lnTo>
                    <a:pt x="1458" y="636"/>
                  </a:lnTo>
                  <a:lnTo>
                    <a:pt x="1464" y="636"/>
                  </a:lnTo>
                  <a:lnTo>
                    <a:pt x="1470" y="630"/>
                  </a:lnTo>
                  <a:lnTo>
                    <a:pt x="1476" y="630"/>
                  </a:lnTo>
                  <a:lnTo>
                    <a:pt x="1482" y="624"/>
                  </a:lnTo>
                  <a:lnTo>
                    <a:pt x="1488" y="618"/>
                  </a:lnTo>
                  <a:lnTo>
                    <a:pt x="1494" y="618"/>
                  </a:lnTo>
                  <a:lnTo>
                    <a:pt x="1500" y="612"/>
                  </a:lnTo>
                  <a:lnTo>
                    <a:pt x="1506" y="612"/>
                  </a:lnTo>
                  <a:lnTo>
                    <a:pt x="1512" y="606"/>
                  </a:lnTo>
                  <a:lnTo>
                    <a:pt x="1518" y="600"/>
                  </a:lnTo>
                  <a:lnTo>
                    <a:pt x="1524" y="600"/>
                  </a:lnTo>
                  <a:lnTo>
                    <a:pt x="1530" y="594"/>
                  </a:lnTo>
                  <a:lnTo>
                    <a:pt x="1536" y="594"/>
                  </a:lnTo>
                  <a:lnTo>
                    <a:pt x="1542" y="588"/>
                  </a:lnTo>
                  <a:lnTo>
                    <a:pt x="1548" y="582"/>
                  </a:lnTo>
                  <a:lnTo>
                    <a:pt x="1554" y="582"/>
                  </a:lnTo>
                  <a:lnTo>
                    <a:pt x="1560" y="576"/>
                  </a:lnTo>
                  <a:lnTo>
                    <a:pt x="1566" y="576"/>
                  </a:lnTo>
                  <a:lnTo>
                    <a:pt x="1572" y="570"/>
                  </a:lnTo>
                  <a:lnTo>
                    <a:pt x="1578" y="564"/>
                  </a:lnTo>
                  <a:lnTo>
                    <a:pt x="1584" y="564"/>
                  </a:lnTo>
                  <a:lnTo>
                    <a:pt x="1590" y="558"/>
                  </a:lnTo>
                  <a:lnTo>
                    <a:pt x="1596" y="558"/>
                  </a:lnTo>
                  <a:lnTo>
                    <a:pt x="1602" y="552"/>
                  </a:lnTo>
                  <a:lnTo>
                    <a:pt x="1608" y="546"/>
                  </a:lnTo>
                  <a:lnTo>
                    <a:pt x="1614" y="546"/>
                  </a:lnTo>
                  <a:lnTo>
                    <a:pt x="1620" y="540"/>
                  </a:lnTo>
                  <a:lnTo>
                    <a:pt x="1626" y="540"/>
                  </a:lnTo>
                  <a:lnTo>
                    <a:pt x="1632" y="534"/>
                  </a:lnTo>
                  <a:lnTo>
                    <a:pt x="1638" y="528"/>
                  </a:lnTo>
                  <a:lnTo>
                    <a:pt x="1644" y="528"/>
                  </a:lnTo>
                  <a:lnTo>
                    <a:pt x="1650" y="522"/>
                  </a:lnTo>
                  <a:lnTo>
                    <a:pt x="1656" y="522"/>
                  </a:lnTo>
                  <a:lnTo>
                    <a:pt x="1662" y="516"/>
                  </a:lnTo>
                  <a:lnTo>
                    <a:pt x="1668" y="510"/>
                  </a:lnTo>
                  <a:lnTo>
                    <a:pt x="1674" y="510"/>
                  </a:lnTo>
                  <a:lnTo>
                    <a:pt x="1680" y="504"/>
                  </a:lnTo>
                  <a:lnTo>
                    <a:pt x="1686" y="504"/>
                  </a:lnTo>
                  <a:lnTo>
                    <a:pt x="1692" y="498"/>
                  </a:lnTo>
                  <a:lnTo>
                    <a:pt x="1698" y="498"/>
                  </a:lnTo>
                  <a:lnTo>
                    <a:pt x="1704" y="492"/>
                  </a:lnTo>
                  <a:lnTo>
                    <a:pt x="1710" y="486"/>
                  </a:lnTo>
                  <a:lnTo>
                    <a:pt x="1716" y="486"/>
                  </a:lnTo>
                  <a:lnTo>
                    <a:pt x="1722" y="480"/>
                  </a:lnTo>
                  <a:lnTo>
                    <a:pt x="1728" y="480"/>
                  </a:lnTo>
                  <a:lnTo>
                    <a:pt x="1734" y="474"/>
                  </a:lnTo>
                  <a:lnTo>
                    <a:pt x="1740" y="468"/>
                  </a:lnTo>
                  <a:lnTo>
                    <a:pt x="1746" y="468"/>
                  </a:lnTo>
                  <a:lnTo>
                    <a:pt x="1752" y="462"/>
                  </a:lnTo>
                  <a:lnTo>
                    <a:pt x="1758" y="462"/>
                  </a:lnTo>
                  <a:lnTo>
                    <a:pt x="1764" y="456"/>
                  </a:lnTo>
                  <a:lnTo>
                    <a:pt x="1770" y="450"/>
                  </a:lnTo>
                  <a:lnTo>
                    <a:pt x="1776" y="450"/>
                  </a:lnTo>
                  <a:lnTo>
                    <a:pt x="1782" y="444"/>
                  </a:lnTo>
                  <a:lnTo>
                    <a:pt x="1788" y="444"/>
                  </a:lnTo>
                  <a:lnTo>
                    <a:pt x="1794" y="438"/>
                  </a:lnTo>
                  <a:lnTo>
                    <a:pt x="1800" y="432"/>
                  </a:lnTo>
                  <a:lnTo>
                    <a:pt x="1806" y="432"/>
                  </a:lnTo>
                  <a:lnTo>
                    <a:pt x="1812" y="426"/>
                  </a:lnTo>
                  <a:lnTo>
                    <a:pt x="1818" y="426"/>
                  </a:lnTo>
                  <a:lnTo>
                    <a:pt x="1824" y="420"/>
                  </a:lnTo>
                  <a:lnTo>
                    <a:pt x="1830" y="414"/>
                  </a:lnTo>
                  <a:lnTo>
                    <a:pt x="1836" y="414"/>
                  </a:lnTo>
                  <a:lnTo>
                    <a:pt x="1842" y="408"/>
                  </a:lnTo>
                  <a:lnTo>
                    <a:pt x="1848" y="408"/>
                  </a:lnTo>
                  <a:lnTo>
                    <a:pt x="1854" y="402"/>
                  </a:lnTo>
                  <a:lnTo>
                    <a:pt x="1860" y="396"/>
                  </a:lnTo>
                  <a:lnTo>
                    <a:pt x="1866" y="396"/>
                  </a:lnTo>
                  <a:lnTo>
                    <a:pt x="1872" y="390"/>
                  </a:lnTo>
                  <a:lnTo>
                    <a:pt x="1878" y="390"/>
                  </a:lnTo>
                  <a:lnTo>
                    <a:pt x="1884" y="384"/>
                  </a:lnTo>
                  <a:lnTo>
                    <a:pt x="1890" y="378"/>
                  </a:lnTo>
                  <a:lnTo>
                    <a:pt x="1896" y="378"/>
                  </a:lnTo>
                  <a:lnTo>
                    <a:pt x="1902" y="372"/>
                  </a:lnTo>
                  <a:lnTo>
                    <a:pt x="1908" y="372"/>
                  </a:lnTo>
                  <a:lnTo>
                    <a:pt x="1914" y="366"/>
                  </a:lnTo>
                  <a:lnTo>
                    <a:pt x="1920" y="360"/>
                  </a:lnTo>
                  <a:lnTo>
                    <a:pt x="1926" y="360"/>
                  </a:lnTo>
                  <a:lnTo>
                    <a:pt x="1932" y="354"/>
                  </a:lnTo>
                  <a:lnTo>
                    <a:pt x="1938" y="354"/>
                  </a:lnTo>
                  <a:lnTo>
                    <a:pt x="1944" y="348"/>
                  </a:lnTo>
                  <a:lnTo>
                    <a:pt x="1950" y="342"/>
                  </a:lnTo>
                  <a:lnTo>
                    <a:pt x="1956" y="342"/>
                  </a:lnTo>
                  <a:lnTo>
                    <a:pt x="1962" y="336"/>
                  </a:lnTo>
                  <a:lnTo>
                    <a:pt x="1968" y="336"/>
                  </a:lnTo>
                  <a:lnTo>
                    <a:pt x="1974" y="330"/>
                  </a:lnTo>
                  <a:lnTo>
                    <a:pt x="1980" y="324"/>
                  </a:lnTo>
                  <a:lnTo>
                    <a:pt x="1986" y="324"/>
                  </a:lnTo>
                  <a:lnTo>
                    <a:pt x="1992" y="318"/>
                  </a:lnTo>
                  <a:lnTo>
                    <a:pt x="1998" y="318"/>
                  </a:lnTo>
                  <a:lnTo>
                    <a:pt x="2004" y="312"/>
                  </a:lnTo>
                  <a:lnTo>
                    <a:pt x="2010" y="306"/>
                  </a:lnTo>
                  <a:lnTo>
                    <a:pt x="2016" y="306"/>
                  </a:lnTo>
                  <a:lnTo>
                    <a:pt x="2022" y="300"/>
                  </a:lnTo>
                  <a:lnTo>
                    <a:pt x="2028" y="300"/>
                  </a:lnTo>
                  <a:lnTo>
                    <a:pt x="2034" y="294"/>
                  </a:lnTo>
                  <a:lnTo>
                    <a:pt x="2040" y="294"/>
                  </a:lnTo>
                  <a:lnTo>
                    <a:pt x="2046" y="288"/>
                  </a:lnTo>
                  <a:lnTo>
                    <a:pt x="2052" y="282"/>
                  </a:lnTo>
                  <a:lnTo>
                    <a:pt x="2058" y="282"/>
                  </a:lnTo>
                  <a:lnTo>
                    <a:pt x="2064" y="276"/>
                  </a:lnTo>
                  <a:lnTo>
                    <a:pt x="2070" y="276"/>
                  </a:lnTo>
                  <a:lnTo>
                    <a:pt x="2076" y="270"/>
                  </a:lnTo>
                  <a:lnTo>
                    <a:pt x="2082" y="264"/>
                  </a:lnTo>
                  <a:lnTo>
                    <a:pt x="2088" y="264"/>
                  </a:lnTo>
                  <a:lnTo>
                    <a:pt x="2094" y="258"/>
                  </a:lnTo>
                  <a:lnTo>
                    <a:pt x="2100" y="258"/>
                  </a:lnTo>
                  <a:lnTo>
                    <a:pt x="2106" y="252"/>
                  </a:lnTo>
                  <a:lnTo>
                    <a:pt x="2112" y="246"/>
                  </a:lnTo>
                  <a:lnTo>
                    <a:pt x="2118" y="246"/>
                  </a:lnTo>
                  <a:lnTo>
                    <a:pt x="2124" y="240"/>
                  </a:lnTo>
                  <a:lnTo>
                    <a:pt x="2130" y="240"/>
                  </a:lnTo>
                  <a:lnTo>
                    <a:pt x="2136" y="234"/>
                  </a:lnTo>
                  <a:lnTo>
                    <a:pt x="2142" y="228"/>
                  </a:lnTo>
                  <a:lnTo>
                    <a:pt x="2148" y="228"/>
                  </a:lnTo>
                  <a:lnTo>
                    <a:pt x="2154" y="222"/>
                  </a:lnTo>
                  <a:lnTo>
                    <a:pt x="2160" y="222"/>
                  </a:lnTo>
                  <a:lnTo>
                    <a:pt x="2166" y="216"/>
                  </a:lnTo>
                  <a:lnTo>
                    <a:pt x="2172" y="210"/>
                  </a:lnTo>
                  <a:lnTo>
                    <a:pt x="2178" y="210"/>
                  </a:lnTo>
                  <a:lnTo>
                    <a:pt x="2184" y="204"/>
                  </a:lnTo>
                  <a:lnTo>
                    <a:pt x="2190" y="204"/>
                  </a:lnTo>
                  <a:lnTo>
                    <a:pt x="2196" y="198"/>
                  </a:lnTo>
                  <a:lnTo>
                    <a:pt x="2202" y="192"/>
                  </a:lnTo>
                  <a:lnTo>
                    <a:pt x="2208" y="192"/>
                  </a:lnTo>
                  <a:lnTo>
                    <a:pt x="2214" y="186"/>
                  </a:lnTo>
                  <a:lnTo>
                    <a:pt x="2220" y="186"/>
                  </a:lnTo>
                  <a:lnTo>
                    <a:pt x="2226" y="180"/>
                  </a:lnTo>
                  <a:lnTo>
                    <a:pt x="2232" y="174"/>
                  </a:lnTo>
                  <a:lnTo>
                    <a:pt x="2238" y="174"/>
                  </a:lnTo>
                  <a:lnTo>
                    <a:pt x="2244" y="168"/>
                  </a:lnTo>
                  <a:lnTo>
                    <a:pt x="2250" y="168"/>
                  </a:lnTo>
                  <a:lnTo>
                    <a:pt x="2256" y="162"/>
                  </a:lnTo>
                  <a:lnTo>
                    <a:pt x="2262" y="156"/>
                  </a:lnTo>
                  <a:lnTo>
                    <a:pt x="2268" y="156"/>
                  </a:lnTo>
                  <a:lnTo>
                    <a:pt x="2274" y="150"/>
                  </a:lnTo>
                  <a:lnTo>
                    <a:pt x="2280" y="150"/>
                  </a:lnTo>
                  <a:lnTo>
                    <a:pt x="2286" y="144"/>
                  </a:lnTo>
                  <a:lnTo>
                    <a:pt x="2292" y="138"/>
                  </a:lnTo>
                  <a:lnTo>
                    <a:pt x="2298" y="138"/>
                  </a:lnTo>
                  <a:lnTo>
                    <a:pt x="2304" y="132"/>
                  </a:lnTo>
                  <a:lnTo>
                    <a:pt x="2310" y="132"/>
                  </a:lnTo>
                  <a:lnTo>
                    <a:pt x="2316" y="126"/>
                  </a:lnTo>
                  <a:lnTo>
                    <a:pt x="2322" y="120"/>
                  </a:lnTo>
                  <a:lnTo>
                    <a:pt x="2328" y="120"/>
                  </a:lnTo>
                  <a:lnTo>
                    <a:pt x="2334" y="114"/>
                  </a:lnTo>
                  <a:lnTo>
                    <a:pt x="2340" y="114"/>
                  </a:lnTo>
                  <a:lnTo>
                    <a:pt x="2346" y="108"/>
                  </a:lnTo>
                  <a:lnTo>
                    <a:pt x="2352" y="102"/>
                  </a:lnTo>
                  <a:lnTo>
                    <a:pt x="2358" y="102"/>
                  </a:lnTo>
                  <a:lnTo>
                    <a:pt x="2364" y="96"/>
                  </a:lnTo>
                  <a:lnTo>
                    <a:pt x="2370" y="96"/>
                  </a:lnTo>
                  <a:lnTo>
                    <a:pt x="2376" y="90"/>
                  </a:lnTo>
                  <a:lnTo>
                    <a:pt x="2382" y="90"/>
                  </a:lnTo>
                  <a:lnTo>
                    <a:pt x="2388" y="84"/>
                  </a:lnTo>
                  <a:lnTo>
                    <a:pt x="2394" y="78"/>
                  </a:lnTo>
                  <a:lnTo>
                    <a:pt x="2400" y="78"/>
                  </a:lnTo>
                  <a:lnTo>
                    <a:pt x="2406" y="72"/>
                  </a:lnTo>
                  <a:lnTo>
                    <a:pt x="2412" y="72"/>
                  </a:lnTo>
                  <a:lnTo>
                    <a:pt x="2418" y="66"/>
                  </a:lnTo>
                  <a:lnTo>
                    <a:pt x="2424" y="60"/>
                  </a:lnTo>
                  <a:lnTo>
                    <a:pt x="2430" y="60"/>
                  </a:lnTo>
                  <a:lnTo>
                    <a:pt x="2436" y="54"/>
                  </a:lnTo>
                  <a:lnTo>
                    <a:pt x="2442" y="54"/>
                  </a:lnTo>
                  <a:lnTo>
                    <a:pt x="2448" y="48"/>
                  </a:lnTo>
                  <a:lnTo>
                    <a:pt x="2454" y="42"/>
                  </a:lnTo>
                  <a:lnTo>
                    <a:pt x="2460" y="42"/>
                  </a:lnTo>
                  <a:lnTo>
                    <a:pt x="2466" y="36"/>
                  </a:lnTo>
                  <a:lnTo>
                    <a:pt x="2472" y="36"/>
                  </a:lnTo>
                  <a:lnTo>
                    <a:pt x="2478" y="30"/>
                  </a:lnTo>
                  <a:lnTo>
                    <a:pt x="2484" y="24"/>
                  </a:lnTo>
                  <a:lnTo>
                    <a:pt x="2490" y="24"/>
                  </a:lnTo>
                  <a:lnTo>
                    <a:pt x="2496" y="18"/>
                  </a:lnTo>
                  <a:lnTo>
                    <a:pt x="2502" y="18"/>
                  </a:lnTo>
                  <a:lnTo>
                    <a:pt x="2508" y="12"/>
                  </a:lnTo>
                  <a:lnTo>
                    <a:pt x="2514" y="6"/>
                  </a:lnTo>
                  <a:lnTo>
                    <a:pt x="2520" y="6"/>
                  </a:lnTo>
                  <a:lnTo>
                    <a:pt x="2526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Oval 110">
              <a:extLst>
                <a:ext uri="{FF2B5EF4-FFF2-40B4-BE49-F238E27FC236}">
                  <a16:creationId xmlns:a16="http://schemas.microsoft.com/office/drawing/2014/main" id="{93DF82B2-7ED0-485D-A519-292DA54374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6" y="2750"/>
              <a:ext cx="42" cy="4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Oval 111">
              <a:extLst>
                <a:ext uri="{FF2B5EF4-FFF2-40B4-BE49-F238E27FC236}">
                  <a16:creationId xmlns:a16="http://schemas.microsoft.com/office/drawing/2014/main" id="{645E945E-B3E7-4A2E-9CA6-8CFC79EB66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" y="2564"/>
              <a:ext cx="42" cy="4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Oval 112">
              <a:extLst>
                <a:ext uri="{FF2B5EF4-FFF2-40B4-BE49-F238E27FC236}">
                  <a16:creationId xmlns:a16="http://schemas.microsoft.com/office/drawing/2014/main" id="{DF1CC8DB-19A7-49BA-8EA0-B03DB11B5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8" y="2384"/>
              <a:ext cx="42" cy="4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Oval 113">
              <a:extLst>
                <a:ext uri="{FF2B5EF4-FFF2-40B4-BE49-F238E27FC236}">
                  <a16:creationId xmlns:a16="http://schemas.microsoft.com/office/drawing/2014/main" id="{667FF961-4141-4E38-B890-E41CFB705A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2204"/>
              <a:ext cx="42" cy="4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Oval 114">
              <a:extLst>
                <a:ext uri="{FF2B5EF4-FFF2-40B4-BE49-F238E27FC236}">
                  <a16:creationId xmlns:a16="http://schemas.microsoft.com/office/drawing/2014/main" id="{9EC3FDCB-8825-4346-8F98-3C47B3C2A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054"/>
              <a:ext cx="42" cy="4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Oval 115">
              <a:extLst>
                <a:ext uri="{FF2B5EF4-FFF2-40B4-BE49-F238E27FC236}">
                  <a16:creationId xmlns:a16="http://schemas.microsoft.com/office/drawing/2014/main" id="{60D26F2F-41D4-4002-916A-700993A66C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6" y="1940"/>
              <a:ext cx="42" cy="4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Oval 116">
              <a:extLst>
                <a:ext uri="{FF2B5EF4-FFF2-40B4-BE49-F238E27FC236}">
                  <a16:creationId xmlns:a16="http://schemas.microsoft.com/office/drawing/2014/main" id="{596B1664-DAD2-4F62-A6EE-208C59C23C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6" y="1754"/>
              <a:ext cx="42" cy="4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Oval 117">
              <a:extLst>
                <a:ext uri="{FF2B5EF4-FFF2-40B4-BE49-F238E27FC236}">
                  <a16:creationId xmlns:a16="http://schemas.microsoft.com/office/drawing/2014/main" id="{E7C5EC90-BC72-4E3D-9A1B-9FD405CD9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2" y="1604"/>
              <a:ext cx="42" cy="4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Oval 118">
              <a:extLst>
                <a:ext uri="{FF2B5EF4-FFF2-40B4-BE49-F238E27FC236}">
                  <a16:creationId xmlns:a16="http://schemas.microsoft.com/office/drawing/2014/main" id="{30BAD9B8-F769-4C00-AB7F-C47FF832F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8" y="1490"/>
              <a:ext cx="42" cy="4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Oval 119">
              <a:extLst>
                <a:ext uri="{FF2B5EF4-FFF2-40B4-BE49-F238E27FC236}">
                  <a16:creationId xmlns:a16="http://schemas.microsoft.com/office/drawing/2014/main" id="{2401CFA1-DEBE-4390-AAFF-19F246C8AB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4" y="1304"/>
              <a:ext cx="42" cy="4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Rectangle 120">
              <a:extLst>
                <a:ext uri="{FF2B5EF4-FFF2-40B4-BE49-F238E27FC236}">
                  <a16:creationId xmlns:a16="http://schemas.microsoft.com/office/drawing/2014/main" id="{BD353895-E02E-4CB7-B1C0-884D0DA0A3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4" y="1244"/>
              <a:ext cx="2586" cy="153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23" name="Table 120">
            <a:extLst>
              <a:ext uri="{FF2B5EF4-FFF2-40B4-BE49-F238E27FC236}">
                <a16:creationId xmlns:a16="http://schemas.microsoft.com/office/drawing/2014/main" id="{C83061C9-0936-4839-A9D2-0C727738C4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304269"/>
              </p:ext>
            </p:extLst>
          </p:nvPr>
        </p:nvGraphicFramePr>
        <p:xfrm>
          <a:off x="6376235" y="3096100"/>
          <a:ext cx="5337118" cy="2361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427">
                  <a:extLst>
                    <a:ext uri="{9D8B030D-6E8A-4147-A177-3AD203B41FA5}">
                      <a16:colId xmlns:a16="http://schemas.microsoft.com/office/drawing/2014/main" val="1587445071"/>
                    </a:ext>
                  </a:extLst>
                </a:gridCol>
                <a:gridCol w="3280691">
                  <a:extLst>
                    <a:ext uri="{9D8B030D-6E8A-4147-A177-3AD203B41FA5}">
                      <a16:colId xmlns:a16="http://schemas.microsoft.com/office/drawing/2014/main" val="1054760543"/>
                    </a:ext>
                  </a:extLst>
                </a:gridCol>
              </a:tblGrid>
              <a:tr h="57388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Unknown serum sample 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BPA-monoglucuronide</a:t>
                      </a:r>
                    </a:p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(ng/mL)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1462222"/>
                  </a:ext>
                </a:extLst>
              </a:tr>
              <a:tr h="57388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&lt;LLOQ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7383327"/>
                  </a:ext>
                </a:extLst>
              </a:tr>
              <a:tr h="57388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&lt;LLOQ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7547474"/>
                  </a:ext>
                </a:extLst>
              </a:tr>
              <a:tr h="57388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&lt;LLOQ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6837772"/>
                  </a:ext>
                </a:extLst>
              </a:tr>
            </a:tbl>
          </a:graphicData>
        </a:graphic>
      </p:graphicFrame>
      <p:sp>
        <p:nvSpPr>
          <p:cNvPr id="124" name="Title 1">
            <a:extLst>
              <a:ext uri="{FF2B5EF4-FFF2-40B4-BE49-F238E27FC236}">
                <a16:creationId xmlns:a16="http://schemas.microsoft.com/office/drawing/2014/main" id="{E40E0B8B-13A5-4E53-825D-AF5B3EB91AE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BPA-monoglucuronide Standard Curve and Sample Data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0F6E4D97-43F0-4C35-8AAD-06CFCDAF6629}"/>
              </a:ext>
            </a:extLst>
          </p:cNvPr>
          <p:cNvSpPr txBox="1"/>
          <p:nvPr/>
        </p:nvSpPr>
        <p:spPr>
          <a:xfrm>
            <a:off x="1295185" y="5749324"/>
            <a:ext cx="43735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Standard curve range: 0.5 – 512 ng/mL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BPA-G = BPA-monoglucuronide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62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30BC4-9163-455A-A921-80C711A09A82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BPA-Conjugates in Serum Sample – Scan Mode on 9030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Q-ToF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7D265E-138E-4C83-AA4E-733FCA7D45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726" y="1406370"/>
            <a:ext cx="928687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41C61F5-E636-4849-88D4-8CB6AC870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726" y="2663670"/>
            <a:ext cx="928687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0B1BA33-38AE-473E-860A-2975251E43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726" y="3942578"/>
            <a:ext cx="928687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E7B377B-6E32-45F6-8D01-24BEF706F1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726" y="5193181"/>
            <a:ext cx="928687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672C0BC-A23A-4A48-BAEC-18CF0CF267E0}"/>
              </a:ext>
            </a:extLst>
          </p:cNvPr>
          <p:cNvSpPr txBox="1"/>
          <p:nvPr/>
        </p:nvSpPr>
        <p:spPr>
          <a:xfrm>
            <a:off x="9036102" y="2798165"/>
            <a:ext cx="32038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12C</a:t>
            </a:r>
            <a:r>
              <a:rPr lang="en-US" sz="1800" b="0" i="0" u="none" strike="noStrike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-BPA-β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-ᴅ-Glucuronide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8CD835-FDFB-4CE5-9D50-974D32BE04A3}"/>
              </a:ext>
            </a:extLst>
          </p:cNvPr>
          <p:cNvSpPr txBox="1"/>
          <p:nvPr/>
        </p:nvSpPr>
        <p:spPr>
          <a:xfrm>
            <a:off x="9126518" y="4113040"/>
            <a:ext cx="11566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d6-BPA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ABE65FA-2950-4E8B-8FF0-6A3DA01E068F}"/>
              </a:ext>
            </a:extLst>
          </p:cNvPr>
          <p:cNvSpPr txBox="1"/>
          <p:nvPr/>
        </p:nvSpPr>
        <p:spPr>
          <a:xfrm>
            <a:off x="9036102" y="5388965"/>
            <a:ext cx="19209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BPA-Disulfate</a:t>
            </a:r>
          </a:p>
        </p:txBody>
      </p:sp>
      <p:graphicFrame>
        <p:nvGraphicFramePr>
          <p:cNvPr id="15" name="Table 120">
            <a:extLst>
              <a:ext uri="{FF2B5EF4-FFF2-40B4-BE49-F238E27FC236}">
                <a16:creationId xmlns:a16="http://schemas.microsoft.com/office/drawing/2014/main" id="{5C33098C-3238-487A-9687-D675C4653F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590722"/>
              </p:ext>
            </p:extLst>
          </p:nvPr>
        </p:nvGraphicFramePr>
        <p:xfrm>
          <a:off x="192623" y="2882447"/>
          <a:ext cx="2421349" cy="2295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0675">
                  <a:extLst>
                    <a:ext uri="{9D8B030D-6E8A-4147-A177-3AD203B41FA5}">
                      <a16:colId xmlns:a16="http://schemas.microsoft.com/office/drawing/2014/main" val="1587445071"/>
                    </a:ext>
                  </a:extLst>
                </a:gridCol>
                <a:gridCol w="990674">
                  <a:extLst>
                    <a:ext uri="{9D8B030D-6E8A-4147-A177-3AD203B41FA5}">
                      <a16:colId xmlns:a16="http://schemas.microsoft.com/office/drawing/2014/main" val="1054760543"/>
                    </a:ext>
                  </a:extLst>
                </a:gridCol>
              </a:tblGrid>
              <a:tr h="57388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Analyte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[M-H]</a:t>
                      </a:r>
                      <a:r>
                        <a:rPr lang="en-US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1462222"/>
                  </a:ext>
                </a:extLst>
              </a:tr>
              <a:tr h="573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en-US" sz="1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-BPA-G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415.1790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7383327"/>
                  </a:ext>
                </a:extLst>
              </a:tr>
              <a:tr h="573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d6-BPA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233.1455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691906"/>
                  </a:ext>
                </a:extLst>
              </a:tr>
              <a:tr h="573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BPA-DS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387.0286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2070696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891CA586-14C9-4632-95D8-A4A1C37C64C6}"/>
              </a:ext>
            </a:extLst>
          </p:cNvPr>
          <p:cNvSpPr txBox="1"/>
          <p:nvPr/>
        </p:nvSpPr>
        <p:spPr>
          <a:xfrm>
            <a:off x="0" y="5431127"/>
            <a:ext cx="32038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500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µ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 serum sample was extracted and reconstituted in 100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µ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50%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aq.acetonitrie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455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005A557-DEA5-46E7-A1D3-70B88B717C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002" y="1404439"/>
            <a:ext cx="928687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DCDDB0-8C66-4DDE-9F52-EA4EA7AF2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002" y="2675387"/>
            <a:ext cx="928687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3723920-5E4D-46D1-9D26-F202DA2105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477" y="4008887"/>
            <a:ext cx="9286875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06387C-5026-4370-8128-08F6E3708A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002" y="5266187"/>
            <a:ext cx="928687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F00A8C7-6C6D-4C63-9FD4-56D6D5A41E2A}"/>
              </a:ext>
            </a:extLst>
          </p:cNvPr>
          <p:cNvSpPr txBox="1"/>
          <p:nvPr/>
        </p:nvSpPr>
        <p:spPr>
          <a:xfrm>
            <a:off x="8468279" y="1817147"/>
            <a:ext cx="32038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BPA-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monoglucuronide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53A1AD-E73B-4E01-95DA-32F2202E153F}"/>
              </a:ext>
            </a:extLst>
          </p:cNvPr>
          <p:cNvSpPr txBox="1"/>
          <p:nvPr/>
        </p:nvSpPr>
        <p:spPr>
          <a:xfrm>
            <a:off x="8632053" y="2889781"/>
            <a:ext cx="32038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BPA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-diglucuronide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4D0403-AFE8-4D56-891E-C6D8FE817817}"/>
              </a:ext>
            </a:extLst>
          </p:cNvPr>
          <p:cNvSpPr txBox="1"/>
          <p:nvPr/>
        </p:nvSpPr>
        <p:spPr>
          <a:xfrm>
            <a:off x="8727587" y="4125831"/>
            <a:ext cx="32038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BPA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monosulfate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C6145B-414F-455A-A614-42D7A3736D28}"/>
              </a:ext>
            </a:extLst>
          </p:cNvPr>
          <p:cNvSpPr txBox="1"/>
          <p:nvPr/>
        </p:nvSpPr>
        <p:spPr>
          <a:xfrm>
            <a:off x="8468278" y="5500577"/>
            <a:ext cx="32038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BPS-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monoglucuronide</a:t>
            </a:r>
          </a:p>
        </p:txBody>
      </p:sp>
      <p:graphicFrame>
        <p:nvGraphicFramePr>
          <p:cNvPr id="14" name="Table 120">
            <a:extLst>
              <a:ext uri="{FF2B5EF4-FFF2-40B4-BE49-F238E27FC236}">
                <a16:creationId xmlns:a16="http://schemas.microsoft.com/office/drawing/2014/main" id="{32EE1BAB-47AB-48D9-BA9E-D51BA0CA26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002572"/>
              </p:ext>
            </p:extLst>
          </p:nvPr>
        </p:nvGraphicFramePr>
        <p:xfrm>
          <a:off x="194898" y="1801096"/>
          <a:ext cx="2421349" cy="2869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0675">
                  <a:extLst>
                    <a:ext uri="{9D8B030D-6E8A-4147-A177-3AD203B41FA5}">
                      <a16:colId xmlns:a16="http://schemas.microsoft.com/office/drawing/2014/main" val="1587445071"/>
                    </a:ext>
                  </a:extLst>
                </a:gridCol>
                <a:gridCol w="990674">
                  <a:extLst>
                    <a:ext uri="{9D8B030D-6E8A-4147-A177-3AD203B41FA5}">
                      <a16:colId xmlns:a16="http://schemas.microsoft.com/office/drawing/2014/main" val="1054760543"/>
                    </a:ext>
                  </a:extLst>
                </a:gridCol>
              </a:tblGrid>
              <a:tr h="573881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Analyte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[M-H]</a:t>
                      </a:r>
                      <a:r>
                        <a:rPr lang="en-US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1462222"/>
                  </a:ext>
                </a:extLst>
              </a:tr>
              <a:tr h="573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BPA-G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403.1385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83576347"/>
                  </a:ext>
                </a:extLst>
              </a:tr>
              <a:tr h="573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BPA-DG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579.1719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0276251"/>
                  </a:ext>
                </a:extLst>
              </a:tr>
              <a:tr h="573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BPA-S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307.0645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07547474"/>
                  </a:ext>
                </a:extLst>
              </a:tr>
              <a:tr h="573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BPS-G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425.0547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26837772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48B2C215-F0CF-4AED-A1E4-C3F6404B702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BPA-Conjugates in Serum Sample – Scan Mode on 9030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Q-ToF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A1A361-895A-44F5-AF56-9E5D79DB8A3A}"/>
              </a:ext>
            </a:extLst>
          </p:cNvPr>
          <p:cNvSpPr txBox="1"/>
          <p:nvPr/>
        </p:nvSpPr>
        <p:spPr>
          <a:xfrm>
            <a:off x="0" y="5431127"/>
            <a:ext cx="320381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were no BPA conjugates observed in the serum samples analyzed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304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C9487-1E9C-4CC5-A74D-B3E62E40B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data for BPS and BPF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7549FB-B3A7-416E-888C-92AF3AF9D4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72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ACA3EDB-1E78-4329-955F-2B48007A2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11" y="587189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C7BD33A-9355-4A31-9E81-8C8F2DDCE8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8386343"/>
              </p:ext>
            </p:extLst>
          </p:nvPr>
        </p:nvGraphicFramePr>
        <p:xfrm>
          <a:off x="1460584" y="1924050"/>
          <a:ext cx="1541463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CS ChemDraw Drawing" r:id="rId4" imgW="1542048" imgH="1505112" progId="ChemDraw.Document.6.0">
                  <p:embed/>
                </p:oleObj>
              </mc:Choice>
              <mc:Fallback>
                <p:oleObj name="CS ChemDraw Drawing" r:id="rId4" imgW="1542048" imgH="150511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60584" y="1924050"/>
                        <a:ext cx="1541463" cy="1504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3013208-71C5-4A7E-9ACA-0E426BC50DD5}"/>
              </a:ext>
            </a:extLst>
          </p:cNvPr>
          <p:cNvSpPr txBox="1"/>
          <p:nvPr/>
        </p:nvSpPr>
        <p:spPr>
          <a:xfrm>
            <a:off x="2231316" y="1329479"/>
            <a:ext cx="143524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63636"/>
                </a:solidFill>
                <a:effectLst/>
                <a:latin typeface="Verdana" panose="020B0604030504040204" pitchFamily="34" charset="0"/>
              </a:rPr>
              <a:t>249.9046</a:t>
            </a:r>
            <a:endParaRPr lang="en-US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B84CA91-AC45-4206-BC6E-87D789DB8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705" y="972671"/>
            <a:ext cx="5316071" cy="398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19C8329-B649-4B3C-83DB-CBE8C69781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515607"/>
              </p:ext>
            </p:extLst>
          </p:nvPr>
        </p:nvGraphicFramePr>
        <p:xfrm>
          <a:off x="7462139" y="2155778"/>
          <a:ext cx="1500187" cy="162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CS ChemDraw Drawing" r:id="rId7" imgW="1500821" imgH="1621094" progId="ChemDraw.Document.6.0">
                  <p:embed/>
                </p:oleObj>
              </mc:Choice>
              <mc:Fallback>
                <p:oleObj name="CS ChemDraw Drawing" r:id="rId7" imgW="1500821" imgH="162109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462139" y="2155778"/>
                        <a:ext cx="1500187" cy="1620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3F88573-DF58-4196-9005-D319202836ED}"/>
              </a:ext>
            </a:extLst>
          </p:cNvPr>
          <p:cNvSpPr txBox="1"/>
          <p:nvPr/>
        </p:nvSpPr>
        <p:spPr>
          <a:xfrm>
            <a:off x="9462779" y="2066364"/>
            <a:ext cx="1088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199.0156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F99E61-F0CC-486F-8298-3EB9BEE8AC8A}"/>
              </a:ext>
            </a:extLst>
          </p:cNvPr>
          <p:cNvSpPr txBox="1"/>
          <p:nvPr/>
        </p:nvSpPr>
        <p:spPr>
          <a:xfrm>
            <a:off x="9462779" y="1514145"/>
            <a:ext cx="6454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5.76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5B2E4E5-1572-4BF9-9F2C-EDEB16D08491}"/>
              </a:ext>
            </a:extLst>
          </p:cNvPr>
          <p:cNvSpPr txBox="1"/>
          <p:nvPr/>
        </p:nvSpPr>
        <p:spPr>
          <a:xfrm>
            <a:off x="3666565" y="1237146"/>
            <a:ext cx="5911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7.22	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78F5C58-7D4F-45A4-B4F2-F70E92BFB0B7}"/>
              </a:ext>
            </a:extLst>
          </p:cNvPr>
          <p:cNvSpPr txBox="1"/>
          <p:nvPr/>
        </p:nvSpPr>
        <p:spPr>
          <a:xfrm>
            <a:off x="1961322" y="5406887"/>
            <a:ext cx="1410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Present in #2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F34703F-9DAA-41AB-ADEE-18E4EC9BC209}"/>
              </a:ext>
            </a:extLst>
          </p:cNvPr>
          <p:cNvSpPr txBox="1"/>
          <p:nvPr/>
        </p:nvSpPr>
        <p:spPr>
          <a:xfrm>
            <a:off x="8669793" y="5159189"/>
            <a:ext cx="1353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Absent in #2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701257-4FBA-4BB5-A6C4-ADEFA9D61E50}"/>
              </a:ext>
            </a:extLst>
          </p:cNvPr>
          <p:cNvSpPr txBox="1"/>
          <p:nvPr/>
        </p:nvSpPr>
        <p:spPr>
          <a:xfrm>
            <a:off x="8669793" y="4826162"/>
            <a:ext cx="1836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Weak in sample 1</a:t>
            </a:r>
          </a:p>
        </p:txBody>
      </p:sp>
    </p:spTree>
    <p:extLst>
      <p:ext uri="{BB962C8B-B14F-4D97-AF65-F5344CB8AC3E}">
        <p14:creationId xmlns:p14="http://schemas.microsoft.com/office/powerpoint/2010/main" val="3103527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CF55409F-85EC-4DDB-A6B6-CB2982D21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2389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B19E8AC-C2E8-43E0-A11E-31FF67EB42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894498"/>
              </p:ext>
            </p:extLst>
          </p:nvPr>
        </p:nvGraphicFramePr>
        <p:xfrm>
          <a:off x="3429841" y="1689660"/>
          <a:ext cx="2103437" cy="132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2" name="CS ChemDraw Drawing" r:id="rId4" imgW="2104100" imgH="1323937" progId="ChemDraw.Document.6.0">
                  <p:embed/>
                </p:oleObj>
              </mc:Choice>
              <mc:Fallback>
                <p:oleObj name="CS ChemDraw Drawing" r:id="rId4" imgW="2104100" imgH="132393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29841" y="1689660"/>
                        <a:ext cx="2103437" cy="1323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F6F289-F1DA-47A7-A593-A162567F979F}"/>
              </a:ext>
            </a:extLst>
          </p:cNvPr>
          <p:cNvSpPr txBox="1"/>
          <p:nvPr/>
        </p:nvSpPr>
        <p:spPr>
          <a:xfrm>
            <a:off x="1737207" y="1001200"/>
            <a:ext cx="13107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63636"/>
                </a:solidFill>
                <a:effectLst/>
                <a:latin typeface="Verdana" panose="020B0604030504040204" pitchFamily="34" charset="0"/>
              </a:rPr>
              <a:t>409.0676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3A730C-31D0-4CD2-836E-9DBEB6804251}"/>
              </a:ext>
            </a:extLst>
          </p:cNvPr>
          <p:cNvSpPr txBox="1"/>
          <p:nvPr/>
        </p:nvSpPr>
        <p:spPr>
          <a:xfrm>
            <a:off x="3299791" y="1001200"/>
            <a:ext cx="9541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6.61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CEB19E27-4E31-47AC-A1DF-7A12788618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82389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803A218-7799-48E8-8DF5-A453EEC089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537468"/>
              </p:ext>
            </p:extLst>
          </p:nvPr>
        </p:nvGraphicFramePr>
        <p:xfrm>
          <a:off x="6870458" y="1580170"/>
          <a:ext cx="2135187" cy="197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CS ChemDraw Drawing" r:id="rId7" imgW="2134736" imgH="1976241" progId="ChemDraw.Document.6.0">
                  <p:embed/>
                </p:oleObj>
              </mc:Choice>
              <mc:Fallback>
                <p:oleObj name="CS ChemDraw Drawing" r:id="rId7" imgW="2134736" imgH="197624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70458" y="1580170"/>
                        <a:ext cx="2135187" cy="1976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AA0BEED-AE81-47AE-A206-C9D60074DAE4}"/>
              </a:ext>
            </a:extLst>
          </p:cNvPr>
          <p:cNvSpPr txBox="1"/>
          <p:nvPr/>
        </p:nvSpPr>
        <p:spPr>
          <a:xfrm>
            <a:off x="9289773" y="816534"/>
            <a:ext cx="7156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9.80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91C46E5-D1BF-43E7-9A06-13D28100E0BF}"/>
              </a:ext>
            </a:extLst>
          </p:cNvPr>
          <p:cNvSpPr txBox="1"/>
          <p:nvPr/>
        </p:nvSpPr>
        <p:spPr>
          <a:xfrm>
            <a:off x="8081353" y="1001200"/>
            <a:ext cx="1208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375.2464	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A1AF77-19D5-4CC0-BAF9-B7537B6292A9}"/>
              </a:ext>
            </a:extLst>
          </p:cNvPr>
          <p:cNvSpPr txBox="1"/>
          <p:nvPr/>
        </p:nvSpPr>
        <p:spPr>
          <a:xfrm>
            <a:off x="8584451" y="4949282"/>
            <a:ext cx="2593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Present in #2 as 375.2452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4B2377A-1C13-4909-81C1-D546EC4CE973}"/>
              </a:ext>
            </a:extLst>
          </p:cNvPr>
          <p:cNvSpPr txBox="1"/>
          <p:nvPr/>
        </p:nvSpPr>
        <p:spPr>
          <a:xfrm>
            <a:off x="1284486" y="4854389"/>
            <a:ext cx="3724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Weak in sample 1, the mass is way off</a:t>
            </a:r>
          </a:p>
        </p:txBody>
      </p:sp>
    </p:spTree>
    <p:extLst>
      <p:ext uri="{BB962C8B-B14F-4D97-AF65-F5344CB8AC3E}">
        <p14:creationId xmlns:p14="http://schemas.microsoft.com/office/powerpoint/2010/main" val="2939732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7672AF23-56F5-4ACB-A9A2-39F573ECF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92" y="188843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1F41260D-54E2-4E3D-A3FE-DCA109F742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47050"/>
              </p:ext>
            </p:extLst>
          </p:nvPr>
        </p:nvGraphicFramePr>
        <p:xfrm>
          <a:off x="962050" y="1230166"/>
          <a:ext cx="2135187" cy="197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CS ChemDraw Drawing" r:id="rId4" imgW="2134736" imgH="1976241" progId="ChemDraw.Document.6.0">
                  <p:embed/>
                </p:oleObj>
              </mc:Choice>
              <mc:Fallback>
                <p:oleObj name="CS ChemDraw Drawing" r:id="rId4" imgW="2134736" imgH="197624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62050" y="1230166"/>
                        <a:ext cx="2135187" cy="1976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8668908-DDDB-4CBF-A679-AE1E003045A2}"/>
              </a:ext>
            </a:extLst>
          </p:cNvPr>
          <p:cNvSpPr txBox="1"/>
          <p:nvPr/>
        </p:nvSpPr>
        <p:spPr>
          <a:xfrm>
            <a:off x="3504486" y="1703564"/>
            <a:ext cx="12180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425.0126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CDC478-2DCF-4ED9-8AB2-FB71723161F9}"/>
              </a:ext>
            </a:extLst>
          </p:cNvPr>
          <p:cNvSpPr txBox="1"/>
          <p:nvPr/>
        </p:nvSpPr>
        <p:spPr>
          <a:xfrm>
            <a:off x="3504486" y="860834"/>
            <a:ext cx="8746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63636"/>
                </a:solidFill>
                <a:effectLst/>
                <a:latin typeface="Verdana" panose="020B0604030504040204" pitchFamily="34" charset="0"/>
              </a:rPr>
              <a:t>4.62</a:t>
            </a:r>
            <a:endParaRPr lang="en-US" dirty="0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438FF251-47D1-4B59-9932-EC37D2C8C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6765" y="188843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B1D7DD-048D-44DE-842F-074E46908FAB}"/>
              </a:ext>
            </a:extLst>
          </p:cNvPr>
          <p:cNvSpPr txBox="1"/>
          <p:nvPr/>
        </p:nvSpPr>
        <p:spPr>
          <a:xfrm>
            <a:off x="9315313" y="1648269"/>
            <a:ext cx="12021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601.7743	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80D14A9-9FE5-438A-AC3A-2855B89542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9283955"/>
              </p:ext>
            </p:extLst>
          </p:nvPr>
        </p:nvGraphicFramePr>
        <p:xfrm>
          <a:off x="8270254" y="4562720"/>
          <a:ext cx="2859087" cy="179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CS ChemDraw Drawing" r:id="rId7" imgW="2858671" imgH="1791655" progId="ChemDraw.Document.6.0">
                  <p:embed/>
                </p:oleObj>
              </mc:Choice>
              <mc:Fallback>
                <p:oleObj name="CS ChemDraw Drawing" r:id="rId7" imgW="2858671" imgH="179165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270254" y="4562720"/>
                        <a:ext cx="2859087" cy="1792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5AF424AE-3020-4078-9160-60EA98991E34}"/>
              </a:ext>
            </a:extLst>
          </p:cNvPr>
          <p:cNvSpPr txBox="1"/>
          <p:nvPr/>
        </p:nvSpPr>
        <p:spPr>
          <a:xfrm>
            <a:off x="9243126" y="907000"/>
            <a:ext cx="7147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4.45	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4CC6A5-1150-4A63-BC49-6931C25411C8}"/>
              </a:ext>
            </a:extLst>
          </p:cNvPr>
          <p:cNvSpPr txBox="1"/>
          <p:nvPr/>
        </p:nvSpPr>
        <p:spPr>
          <a:xfrm>
            <a:off x="1233394" y="4812876"/>
            <a:ext cx="45421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Low signal to noise ratio in all samples</a:t>
            </a:r>
          </a:p>
        </p:txBody>
      </p:sp>
    </p:spTree>
    <p:extLst>
      <p:ext uri="{BB962C8B-B14F-4D97-AF65-F5344CB8AC3E}">
        <p14:creationId xmlns:p14="http://schemas.microsoft.com/office/powerpoint/2010/main" val="920337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FAC0023-EA3A-47C2-9ADD-2378ACB199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536575"/>
              </p:ext>
            </p:extLst>
          </p:nvPr>
        </p:nvGraphicFramePr>
        <p:xfrm>
          <a:off x="1806713" y="2367280"/>
          <a:ext cx="828954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13006786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94921320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326869849"/>
                    </a:ext>
                  </a:extLst>
                </a:gridCol>
                <a:gridCol w="2298510">
                  <a:extLst>
                    <a:ext uri="{9D8B030D-6E8A-4147-A177-3AD203B41FA5}">
                      <a16:colId xmlns:a16="http://schemas.microsoft.com/office/drawing/2014/main" val="630651627"/>
                    </a:ext>
                  </a:extLst>
                </a:gridCol>
                <a:gridCol w="1927035">
                  <a:extLst>
                    <a:ext uri="{9D8B030D-6E8A-4147-A177-3AD203B41FA5}">
                      <a16:colId xmlns:a16="http://schemas.microsoft.com/office/drawing/2014/main" val="1159355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Serum #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Proposed analyte (ng/mL)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997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BPF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BPF-monoglucuronide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BPS-diglucuronide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2969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3934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856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1767776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EB42AE35-0B89-4A71-829D-D45C46560DB0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BPS and BPF-Conjugates in Serum Sample – Scan Mode on 9030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Q-ToF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238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F94A9415-380B-4E55-AD16-F4D881AA4D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166198"/>
            <a:ext cx="10905066" cy="4525603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A1544F5A-95A3-4544-AB58-DAC7627680C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BDB96A-A2DF-4299-9238-9FE7A6B17A6A}"/>
              </a:ext>
            </a:extLst>
          </p:cNvPr>
          <p:cNvSpPr txBox="1"/>
          <p:nvPr/>
        </p:nvSpPr>
        <p:spPr>
          <a:xfrm>
            <a:off x="1493446" y="5691801"/>
            <a:ext cx="1005508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Dietary intervention study to explore a potential causal relationship between human serum levels of BPA and High-Sensitivity C-Reactive Protein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hsCRP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), a proven clinical indicator of inflammation.</a:t>
            </a:r>
          </a:p>
        </p:txBody>
      </p:sp>
    </p:spTree>
    <p:extLst>
      <p:ext uri="{BB962C8B-B14F-4D97-AF65-F5344CB8AC3E}">
        <p14:creationId xmlns:p14="http://schemas.microsoft.com/office/powerpoint/2010/main" val="121529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CD046DE-79EF-4767-BADA-70D53CDBBE11}"/>
              </a:ext>
            </a:extLst>
          </p:cNvPr>
          <p:cNvCxnSpPr>
            <a:cxnSpLocks/>
          </p:cNvCxnSpPr>
          <p:nvPr/>
        </p:nvCxnSpPr>
        <p:spPr>
          <a:xfrm>
            <a:off x="5422711" y="3289110"/>
            <a:ext cx="1346579" cy="0"/>
          </a:xfrm>
          <a:prstGeom prst="line">
            <a:avLst/>
          </a:prstGeom>
          <a:ln w="349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9374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12A5B84-39FD-470B-978E-7BF754B5BFF8}"/>
              </a:ext>
            </a:extLst>
          </p:cNvPr>
          <p:cNvSpPr txBox="1"/>
          <p:nvPr/>
        </p:nvSpPr>
        <p:spPr>
          <a:xfrm>
            <a:off x="1033427" y="3079045"/>
            <a:ext cx="2052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Bisphenol A (BPA)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A62454-E0BA-46F2-9165-B576B816202F}"/>
              </a:ext>
            </a:extLst>
          </p:cNvPr>
          <p:cNvSpPr txBox="1"/>
          <p:nvPr/>
        </p:nvSpPr>
        <p:spPr>
          <a:xfrm>
            <a:off x="5704708" y="3079045"/>
            <a:ext cx="1962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BPA-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monosulfate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349BD8-50E4-40C6-9C9F-01018386D29C}"/>
              </a:ext>
            </a:extLst>
          </p:cNvPr>
          <p:cNvSpPr txBox="1"/>
          <p:nvPr/>
        </p:nvSpPr>
        <p:spPr>
          <a:xfrm>
            <a:off x="8664433" y="3079045"/>
            <a:ext cx="156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BPA-disulfate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F19125-FBF0-4DCD-A02C-71F27A38F1EB}"/>
              </a:ext>
            </a:extLst>
          </p:cNvPr>
          <p:cNvSpPr txBox="1"/>
          <p:nvPr/>
        </p:nvSpPr>
        <p:spPr>
          <a:xfrm>
            <a:off x="853435" y="6091223"/>
            <a:ext cx="24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BPA-monoglucuronide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D841AD-3553-4610-A13A-F4F0C5A10D52}"/>
              </a:ext>
            </a:extLst>
          </p:cNvPr>
          <p:cNvSpPr txBox="1"/>
          <p:nvPr/>
        </p:nvSpPr>
        <p:spPr>
          <a:xfrm>
            <a:off x="4438509" y="6091223"/>
            <a:ext cx="2078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BPA-diglucuronide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9A88227E-6DFC-4E2C-863B-33742AD564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831592"/>
              </p:ext>
            </p:extLst>
          </p:nvPr>
        </p:nvGraphicFramePr>
        <p:xfrm>
          <a:off x="733425" y="1352550"/>
          <a:ext cx="10390188" cy="170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CS ChemDraw Drawing" r:id="rId3" imgW="8117596" imgH="1331518" progId="ChemDraw.Document.6.0">
                  <p:embed/>
                </p:oleObj>
              </mc:Choice>
              <mc:Fallback>
                <p:oleObj name="CS ChemDraw Drawing" r:id="rId3" imgW="8117596" imgH="133151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3425" y="1352550"/>
                        <a:ext cx="10390188" cy="1704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B63B1FC4-1DD3-4D3C-9D83-C7385947CC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075658"/>
              </p:ext>
            </p:extLst>
          </p:nvPr>
        </p:nvGraphicFramePr>
        <p:xfrm>
          <a:off x="653778" y="3631047"/>
          <a:ext cx="10884444" cy="2447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CS ChemDraw Drawing" r:id="rId5" imgW="7927346" imgH="1782938" progId="ChemDraw.Document.6.0">
                  <p:embed/>
                </p:oleObj>
              </mc:Choice>
              <mc:Fallback>
                <p:oleObj name="CS ChemDraw Drawing" r:id="rId5" imgW="7927346" imgH="178293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3778" y="3631047"/>
                        <a:ext cx="10884444" cy="24475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BACDCA36-2AB0-4309-9A4D-3E5BB39648EB}"/>
              </a:ext>
            </a:extLst>
          </p:cNvPr>
          <p:cNvSpPr txBox="1"/>
          <p:nvPr/>
        </p:nvSpPr>
        <p:spPr>
          <a:xfrm>
            <a:off x="3262245" y="3065924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Bisphenol S (BPS)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B71F090-CB7A-4036-8E6E-430F6DECE3D2}"/>
              </a:ext>
            </a:extLst>
          </p:cNvPr>
          <p:cNvSpPr txBox="1"/>
          <p:nvPr/>
        </p:nvSpPr>
        <p:spPr>
          <a:xfrm>
            <a:off x="8291545" y="6091223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BPS-monoglucuronide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ADFC89DB-2CA0-4B33-96C1-C97986277487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Analytes of Interest</a:t>
            </a:r>
          </a:p>
        </p:txBody>
      </p:sp>
    </p:spTree>
    <p:extLst>
      <p:ext uri="{BB962C8B-B14F-4D97-AF65-F5344CB8AC3E}">
        <p14:creationId xmlns:p14="http://schemas.microsoft.com/office/powerpoint/2010/main" val="3697812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65688-5B04-4F7B-ACF4-CA17F8A45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Extraction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47131-2E5C-4837-8951-0DD081E6C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5716"/>
            <a:ext cx="10953466" cy="524074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Blank serum or sample (100 µL) added to polypropylene microcentrifuge tubes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Internal standard working solution added (was prepared in 50% aq. acetonitrile: (final concentration; d6-BPA at 100 ng/mL and 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-BPA monoglucuronide at 40 ng/mL)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Standards or QC samples, at different concentrations (volume was uniform at 20 µL each) was added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Protein precipitation done using 800 µL acetonitrile containing 0.1% formic acid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Samples vortex-mixed on high for 2 minute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Samples put in the freezer for 1 h, centrifuged for 30 minutes at 13,000 ×g and 4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Supernatant transferred to a clean tube and dried under vacuum in the speed vac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Samples reconstituted in 200 µL mobile phase solvent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water:acetonitrile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1:1 v/v)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Aliquots (5 µL) analyzed by 8050 QQQ LC-MS</a:t>
            </a:r>
          </a:p>
        </p:txBody>
      </p:sp>
    </p:spTree>
    <p:extLst>
      <p:ext uri="{BB962C8B-B14F-4D97-AF65-F5344CB8AC3E}">
        <p14:creationId xmlns:p14="http://schemas.microsoft.com/office/powerpoint/2010/main" val="2787112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06439-5F26-4100-A304-402A3E07D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UHPLC Method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3CDFCC9-B013-4796-A90D-C2D9455DE646}"/>
              </a:ext>
            </a:extLst>
          </p:cNvPr>
          <p:cNvSpPr txBox="1">
            <a:spLocks/>
          </p:cNvSpPr>
          <p:nvPr/>
        </p:nvSpPr>
        <p:spPr>
          <a:xfrm>
            <a:off x="529389" y="1828724"/>
            <a:ext cx="7507706" cy="435133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457200">
              <a:buFont typeface="Wingdings" panose="05000000000000000000" pitchFamily="2" charset="2"/>
              <a:buChar char="v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Shimadzu 8050 QQQ used for the analysis</a:t>
            </a:r>
          </a:p>
          <a:p>
            <a:pPr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Mobile phase composition: </a:t>
            </a:r>
          </a:p>
          <a:p>
            <a:pPr marL="1087438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Aqueous – 1 mM ammonium acetate in water</a:t>
            </a:r>
          </a:p>
          <a:p>
            <a:pPr marL="1087438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Organic – Acetonitrile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Column: Shimadzu Shim-pack XR ODS III C18, 2.0 mm × 75 mm; 1.6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μm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Flow rate: 0.35 mL/min, oven temp: 40 °C</a:t>
            </a:r>
          </a:p>
          <a:p>
            <a:pPr indent="-457200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Injection volume: 5 µL</a:t>
            </a:r>
          </a:p>
          <a:p>
            <a:pPr marL="0" indent="-45720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-45720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67C16D5-109D-4247-9CB4-3B36C637E3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742922"/>
              </p:ext>
            </p:extLst>
          </p:nvPr>
        </p:nvGraphicFramePr>
        <p:xfrm>
          <a:off x="8157781" y="2909519"/>
          <a:ext cx="3196019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380">
                  <a:extLst>
                    <a:ext uri="{9D8B030D-6E8A-4147-A177-3AD203B41FA5}">
                      <a16:colId xmlns:a16="http://schemas.microsoft.com/office/drawing/2014/main" val="1446744810"/>
                    </a:ext>
                  </a:extLst>
                </a:gridCol>
                <a:gridCol w="1933639">
                  <a:extLst>
                    <a:ext uri="{9D8B030D-6E8A-4147-A177-3AD203B41FA5}">
                      <a16:colId xmlns:a16="http://schemas.microsoft.com/office/drawing/2014/main" val="36306008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(min)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Organic phase </a:t>
                      </a:r>
                      <a:r>
                        <a:rPr lang="en-US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(%)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2607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83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505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489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488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419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601934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4DA199E6-8D99-4EC0-B551-F22B5137E54F}"/>
              </a:ext>
            </a:extLst>
          </p:cNvPr>
          <p:cNvSpPr/>
          <p:nvPr/>
        </p:nvSpPr>
        <p:spPr>
          <a:xfrm>
            <a:off x="8548272" y="2498540"/>
            <a:ext cx="1905330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65760">
              <a:buFont typeface="Wingdings" panose="05000000000000000000" pitchFamily="2" charset="2"/>
              <a:buChar char="v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Gradient: </a:t>
            </a:r>
          </a:p>
        </p:txBody>
      </p:sp>
    </p:spTree>
    <p:extLst>
      <p:ext uri="{BB962C8B-B14F-4D97-AF65-F5344CB8AC3E}">
        <p14:creationId xmlns:p14="http://schemas.microsoft.com/office/powerpoint/2010/main" val="737296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29">
            <a:extLst>
              <a:ext uri="{FF2B5EF4-FFF2-40B4-BE49-F238E27FC236}">
                <a16:creationId xmlns:a16="http://schemas.microsoft.com/office/drawing/2014/main" id="{AEE3F166-B716-4A50-8D18-634030D8E6B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163888" y="2531014"/>
            <a:ext cx="9028113" cy="1230314"/>
            <a:chOff x="1834" y="1620"/>
            <a:chExt cx="5687" cy="775"/>
          </a:xfrm>
        </p:grpSpPr>
        <p:sp>
          <p:nvSpPr>
            <p:cNvPr id="42" name="AutoShape 28">
              <a:extLst>
                <a:ext uri="{FF2B5EF4-FFF2-40B4-BE49-F238E27FC236}">
                  <a16:creationId xmlns:a16="http://schemas.microsoft.com/office/drawing/2014/main" id="{A281BEE2-7DAC-448E-8ED2-77DE3094D99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69" y="1620"/>
              <a:ext cx="5652" cy="7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Line 30">
              <a:extLst>
                <a:ext uri="{FF2B5EF4-FFF2-40B4-BE49-F238E27FC236}">
                  <a16:creationId xmlns:a16="http://schemas.microsoft.com/office/drawing/2014/main" id="{8E516FB1-0D16-4427-919D-1F13A2652F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2341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Line 31">
              <a:extLst>
                <a:ext uri="{FF2B5EF4-FFF2-40B4-BE49-F238E27FC236}">
                  <a16:creationId xmlns:a16="http://schemas.microsoft.com/office/drawing/2014/main" id="{7A80CE66-4AC6-46E7-8737-6BC0396D74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2285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Line 32">
              <a:extLst>
                <a:ext uri="{FF2B5EF4-FFF2-40B4-BE49-F238E27FC236}">
                  <a16:creationId xmlns:a16="http://schemas.microsoft.com/office/drawing/2014/main" id="{3DF64A17-AF1F-443E-A3A7-61CE3049B4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2229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Line 33">
              <a:extLst>
                <a:ext uri="{FF2B5EF4-FFF2-40B4-BE49-F238E27FC236}">
                  <a16:creationId xmlns:a16="http://schemas.microsoft.com/office/drawing/2014/main" id="{25C4922B-3ADF-419F-B076-C6EA67E710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2173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Line 34">
              <a:extLst>
                <a:ext uri="{FF2B5EF4-FFF2-40B4-BE49-F238E27FC236}">
                  <a16:creationId xmlns:a16="http://schemas.microsoft.com/office/drawing/2014/main" id="{32929604-55FC-4D75-B009-9287256E89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2117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Line 35">
              <a:extLst>
                <a:ext uri="{FF2B5EF4-FFF2-40B4-BE49-F238E27FC236}">
                  <a16:creationId xmlns:a16="http://schemas.microsoft.com/office/drawing/2014/main" id="{56ADCFD8-4C12-4568-B395-6DA8A741CE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2061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Line 36">
              <a:extLst>
                <a:ext uri="{FF2B5EF4-FFF2-40B4-BE49-F238E27FC236}">
                  <a16:creationId xmlns:a16="http://schemas.microsoft.com/office/drawing/2014/main" id="{6C7DB653-8D47-450E-8BF4-3BFAB83E7F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2005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37">
              <a:extLst>
                <a:ext uri="{FF2B5EF4-FFF2-40B4-BE49-F238E27FC236}">
                  <a16:creationId xmlns:a16="http://schemas.microsoft.com/office/drawing/2014/main" id="{2958B975-4C74-4C2F-AEE8-2FE5561ABB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949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38">
              <a:extLst>
                <a:ext uri="{FF2B5EF4-FFF2-40B4-BE49-F238E27FC236}">
                  <a16:creationId xmlns:a16="http://schemas.microsoft.com/office/drawing/2014/main" id="{04B2ADEC-E47B-4138-B1AC-C8B09FFFC9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893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Line 39">
              <a:extLst>
                <a:ext uri="{FF2B5EF4-FFF2-40B4-BE49-F238E27FC236}">
                  <a16:creationId xmlns:a16="http://schemas.microsoft.com/office/drawing/2014/main" id="{6B501685-0E70-4C31-B0DD-A16ED5A2E5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837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40">
              <a:extLst>
                <a:ext uri="{FF2B5EF4-FFF2-40B4-BE49-F238E27FC236}">
                  <a16:creationId xmlns:a16="http://schemas.microsoft.com/office/drawing/2014/main" id="{9AB67E05-5941-486C-9B7F-861E9D2F06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781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41">
              <a:extLst>
                <a:ext uri="{FF2B5EF4-FFF2-40B4-BE49-F238E27FC236}">
                  <a16:creationId xmlns:a16="http://schemas.microsoft.com/office/drawing/2014/main" id="{DA963CB4-6722-4756-9683-08CB5B7C39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725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42">
              <a:extLst>
                <a:ext uri="{FF2B5EF4-FFF2-40B4-BE49-F238E27FC236}">
                  <a16:creationId xmlns:a16="http://schemas.microsoft.com/office/drawing/2014/main" id="{F363F8B9-AEEB-4B1E-B4C6-3A5790A5FA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669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43">
              <a:extLst>
                <a:ext uri="{FF2B5EF4-FFF2-40B4-BE49-F238E27FC236}">
                  <a16:creationId xmlns:a16="http://schemas.microsoft.com/office/drawing/2014/main" id="{69569C4A-F4B3-4AD2-917C-231DBE39A7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5" y="2341"/>
              <a:ext cx="4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Rectangle 44">
              <a:extLst>
                <a:ext uri="{FF2B5EF4-FFF2-40B4-BE49-F238E27FC236}">
                  <a16:creationId xmlns:a16="http://schemas.microsoft.com/office/drawing/2014/main" id="{AB3BC763-BBA0-4FB4-BE09-78DD3A739A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7" y="2279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Line 45">
              <a:extLst>
                <a:ext uri="{FF2B5EF4-FFF2-40B4-BE49-F238E27FC236}">
                  <a16:creationId xmlns:a16="http://schemas.microsoft.com/office/drawing/2014/main" id="{BF58017D-401D-4D47-BC35-8341CC4C61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5" y="2061"/>
              <a:ext cx="4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46">
              <a:extLst>
                <a:ext uri="{FF2B5EF4-FFF2-40B4-BE49-F238E27FC236}">
                  <a16:creationId xmlns:a16="http://schemas.microsoft.com/office/drawing/2014/main" id="{8C8B5D1A-E11A-4C76-9B57-DD372297E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" y="2016"/>
              <a:ext cx="26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25000</a:t>
              </a:r>
              <a:endPara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Line 47">
              <a:extLst>
                <a:ext uri="{FF2B5EF4-FFF2-40B4-BE49-F238E27FC236}">
                  <a16:creationId xmlns:a16="http://schemas.microsoft.com/office/drawing/2014/main" id="{8005393B-B716-40BA-BE3A-7E9C9BE76B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5" y="1781"/>
              <a:ext cx="4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48">
              <a:extLst>
                <a:ext uri="{FF2B5EF4-FFF2-40B4-BE49-F238E27FC236}">
                  <a16:creationId xmlns:a16="http://schemas.microsoft.com/office/drawing/2014/main" id="{8B7CCCD0-9617-45A4-B252-A1B49FBA8C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4" y="1736"/>
              <a:ext cx="26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50000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AB69134E-6180-44C6-A6E7-1DD3B22133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7" y="1744"/>
              <a:ext cx="5197" cy="597"/>
            </a:xfrm>
            <a:custGeom>
              <a:avLst/>
              <a:gdLst>
                <a:gd name="T0" fmla="*/ 78 w 5197"/>
                <a:gd name="T1" fmla="*/ 597 h 597"/>
                <a:gd name="T2" fmla="*/ 164 w 5197"/>
                <a:gd name="T3" fmla="*/ 596 h 597"/>
                <a:gd name="T4" fmla="*/ 250 w 5197"/>
                <a:gd name="T5" fmla="*/ 597 h 597"/>
                <a:gd name="T6" fmla="*/ 336 w 5197"/>
                <a:gd name="T7" fmla="*/ 596 h 597"/>
                <a:gd name="T8" fmla="*/ 422 w 5197"/>
                <a:gd name="T9" fmla="*/ 596 h 597"/>
                <a:gd name="T10" fmla="*/ 508 w 5197"/>
                <a:gd name="T11" fmla="*/ 597 h 597"/>
                <a:gd name="T12" fmla="*/ 594 w 5197"/>
                <a:gd name="T13" fmla="*/ 596 h 597"/>
                <a:gd name="T14" fmla="*/ 679 w 5197"/>
                <a:gd name="T15" fmla="*/ 597 h 597"/>
                <a:gd name="T16" fmla="*/ 765 w 5197"/>
                <a:gd name="T17" fmla="*/ 597 h 597"/>
                <a:gd name="T18" fmla="*/ 851 w 5197"/>
                <a:gd name="T19" fmla="*/ 596 h 597"/>
                <a:gd name="T20" fmla="*/ 937 w 5197"/>
                <a:gd name="T21" fmla="*/ 596 h 597"/>
                <a:gd name="T22" fmla="*/ 1023 w 5197"/>
                <a:gd name="T23" fmla="*/ 597 h 597"/>
                <a:gd name="T24" fmla="*/ 1109 w 5197"/>
                <a:gd name="T25" fmla="*/ 596 h 597"/>
                <a:gd name="T26" fmla="*/ 1195 w 5197"/>
                <a:gd name="T27" fmla="*/ 596 h 597"/>
                <a:gd name="T28" fmla="*/ 1280 w 5197"/>
                <a:gd name="T29" fmla="*/ 597 h 597"/>
                <a:gd name="T30" fmla="*/ 1366 w 5197"/>
                <a:gd name="T31" fmla="*/ 596 h 597"/>
                <a:gd name="T32" fmla="*/ 1452 w 5197"/>
                <a:gd name="T33" fmla="*/ 596 h 597"/>
                <a:gd name="T34" fmla="*/ 1538 w 5197"/>
                <a:gd name="T35" fmla="*/ 596 h 597"/>
                <a:gd name="T36" fmla="*/ 1624 w 5197"/>
                <a:gd name="T37" fmla="*/ 595 h 597"/>
                <a:gd name="T38" fmla="*/ 1710 w 5197"/>
                <a:gd name="T39" fmla="*/ 561 h 597"/>
                <a:gd name="T40" fmla="*/ 1796 w 5197"/>
                <a:gd name="T41" fmla="*/ 232 h 597"/>
                <a:gd name="T42" fmla="*/ 1881 w 5197"/>
                <a:gd name="T43" fmla="*/ 583 h 597"/>
                <a:gd name="T44" fmla="*/ 1967 w 5197"/>
                <a:gd name="T45" fmla="*/ 595 h 597"/>
                <a:gd name="T46" fmla="*/ 2053 w 5197"/>
                <a:gd name="T47" fmla="*/ 596 h 597"/>
                <a:gd name="T48" fmla="*/ 2139 w 5197"/>
                <a:gd name="T49" fmla="*/ 595 h 597"/>
                <a:gd name="T50" fmla="*/ 2224 w 5197"/>
                <a:gd name="T51" fmla="*/ 596 h 597"/>
                <a:gd name="T52" fmla="*/ 2311 w 5197"/>
                <a:gd name="T53" fmla="*/ 596 h 597"/>
                <a:gd name="T54" fmla="*/ 2397 w 5197"/>
                <a:gd name="T55" fmla="*/ 596 h 597"/>
                <a:gd name="T56" fmla="*/ 2482 w 5197"/>
                <a:gd name="T57" fmla="*/ 596 h 597"/>
                <a:gd name="T58" fmla="*/ 2568 w 5197"/>
                <a:gd name="T59" fmla="*/ 596 h 597"/>
                <a:gd name="T60" fmla="*/ 2654 w 5197"/>
                <a:gd name="T61" fmla="*/ 595 h 597"/>
                <a:gd name="T62" fmla="*/ 2740 w 5197"/>
                <a:gd name="T63" fmla="*/ 596 h 597"/>
                <a:gd name="T64" fmla="*/ 2825 w 5197"/>
                <a:gd name="T65" fmla="*/ 596 h 597"/>
                <a:gd name="T66" fmla="*/ 2912 w 5197"/>
                <a:gd name="T67" fmla="*/ 596 h 597"/>
                <a:gd name="T68" fmla="*/ 2998 w 5197"/>
                <a:gd name="T69" fmla="*/ 595 h 597"/>
                <a:gd name="T70" fmla="*/ 3083 w 5197"/>
                <a:gd name="T71" fmla="*/ 595 h 597"/>
                <a:gd name="T72" fmla="*/ 3169 w 5197"/>
                <a:gd name="T73" fmla="*/ 596 h 597"/>
                <a:gd name="T74" fmla="*/ 3255 w 5197"/>
                <a:gd name="T75" fmla="*/ 595 h 597"/>
                <a:gd name="T76" fmla="*/ 3341 w 5197"/>
                <a:gd name="T77" fmla="*/ 595 h 597"/>
                <a:gd name="T78" fmla="*/ 3426 w 5197"/>
                <a:gd name="T79" fmla="*/ 595 h 597"/>
                <a:gd name="T80" fmla="*/ 3512 w 5197"/>
                <a:gd name="T81" fmla="*/ 595 h 597"/>
                <a:gd name="T82" fmla="*/ 3598 w 5197"/>
                <a:gd name="T83" fmla="*/ 594 h 597"/>
                <a:gd name="T84" fmla="*/ 3684 w 5197"/>
                <a:gd name="T85" fmla="*/ 596 h 597"/>
                <a:gd name="T86" fmla="*/ 3770 w 5197"/>
                <a:gd name="T87" fmla="*/ 595 h 597"/>
                <a:gd name="T88" fmla="*/ 3856 w 5197"/>
                <a:gd name="T89" fmla="*/ 595 h 597"/>
                <a:gd name="T90" fmla="*/ 3942 w 5197"/>
                <a:gd name="T91" fmla="*/ 595 h 597"/>
                <a:gd name="T92" fmla="*/ 4027 w 5197"/>
                <a:gd name="T93" fmla="*/ 595 h 597"/>
                <a:gd name="T94" fmla="*/ 4113 w 5197"/>
                <a:gd name="T95" fmla="*/ 595 h 597"/>
                <a:gd name="T96" fmla="*/ 4199 w 5197"/>
                <a:gd name="T97" fmla="*/ 596 h 597"/>
                <a:gd name="T98" fmla="*/ 4285 w 5197"/>
                <a:gd name="T99" fmla="*/ 596 h 597"/>
                <a:gd name="T100" fmla="*/ 4371 w 5197"/>
                <a:gd name="T101" fmla="*/ 596 h 597"/>
                <a:gd name="T102" fmla="*/ 4457 w 5197"/>
                <a:gd name="T103" fmla="*/ 595 h 597"/>
                <a:gd name="T104" fmla="*/ 4543 w 5197"/>
                <a:gd name="T105" fmla="*/ 596 h 597"/>
                <a:gd name="T106" fmla="*/ 4628 w 5197"/>
                <a:gd name="T107" fmla="*/ 596 h 597"/>
                <a:gd name="T108" fmla="*/ 4714 w 5197"/>
                <a:gd name="T109" fmla="*/ 595 h 597"/>
                <a:gd name="T110" fmla="*/ 4800 w 5197"/>
                <a:gd name="T111" fmla="*/ 595 h 597"/>
                <a:gd name="T112" fmla="*/ 4886 w 5197"/>
                <a:gd name="T113" fmla="*/ 596 h 597"/>
                <a:gd name="T114" fmla="*/ 4972 w 5197"/>
                <a:gd name="T115" fmla="*/ 595 h 597"/>
                <a:gd name="T116" fmla="*/ 5058 w 5197"/>
                <a:gd name="T117" fmla="*/ 596 h 597"/>
                <a:gd name="T118" fmla="*/ 5144 w 5197"/>
                <a:gd name="T119" fmla="*/ 596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197" h="597">
                  <a:moveTo>
                    <a:pt x="0" y="597"/>
                  </a:moveTo>
                  <a:lnTo>
                    <a:pt x="8" y="597"/>
                  </a:lnTo>
                  <a:lnTo>
                    <a:pt x="16" y="597"/>
                  </a:lnTo>
                  <a:lnTo>
                    <a:pt x="24" y="597"/>
                  </a:lnTo>
                  <a:lnTo>
                    <a:pt x="32" y="597"/>
                  </a:lnTo>
                  <a:lnTo>
                    <a:pt x="40" y="597"/>
                  </a:lnTo>
                  <a:lnTo>
                    <a:pt x="47" y="597"/>
                  </a:lnTo>
                  <a:lnTo>
                    <a:pt x="55" y="597"/>
                  </a:lnTo>
                  <a:lnTo>
                    <a:pt x="63" y="597"/>
                  </a:lnTo>
                  <a:lnTo>
                    <a:pt x="71" y="597"/>
                  </a:lnTo>
                  <a:lnTo>
                    <a:pt x="78" y="597"/>
                  </a:lnTo>
                  <a:lnTo>
                    <a:pt x="86" y="597"/>
                  </a:lnTo>
                  <a:lnTo>
                    <a:pt x="94" y="597"/>
                  </a:lnTo>
                  <a:lnTo>
                    <a:pt x="102" y="597"/>
                  </a:lnTo>
                  <a:lnTo>
                    <a:pt x="110" y="597"/>
                  </a:lnTo>
                  <a:lnTo>
                    <a:pt x="118" y="597"/>
                  </a:lnTo>
                  <a:lnTo>
                    <a:pt x="125" y="597"/>
                  </a:lnTo>
                  <a:lnTo>
                    <a:pt x="133" y="597"/>
                  </a:lnTo>
                  <a:lnTo>
                    <a:pt x="141" y="597"/>
                  </a:lnTo>
                  <a:lnTo>
                    <a:pt x="149" y="596"/>
                  </a:lnTo>
                  <a:lnTo>
                    <a:pt x="156" y="596"/>
                  </a:lnTo>
                  <a:lnTo>
                    <a:pt x="164" y="596"/>
                  </a:lnTo>
                  <a:lnTo>
                    <a:pt x="172" y="597"/>
                  </a:lnTo>
                  <a:lnTo>
                    <a:pt x="180" y="597"/>
                  </a:lnTo>
                  <a:lnTo>
                    <a:pt x="188" y="597"/>
                  </a:lnTo>
                  <a:lnTo>
                    <a:pt x="196" y="597"/>
                  </a:lnTo>
                  <a:lnTo>
                    <a:pt x="203" y="596"/>
                  </a:lnTo>
                  <a:lnTo>
                    <a:pt x="211" y="596"/>
                  </a:lnTo>
                  <a:lnTo>
                    <a:pt x="219" y="596"/>
                  </a:lnTo>
                  <a:lnTo>
                    <a:pt x="227" y="597"/>
                  </a:lnTo>
                  <a:lnTo>
                    <a:pt x="234" y="597"/>
                  </a:lnTo>
                  <a:lnTo>
                    <a:pt x="242" y="597"/>
                  </a:lnTo>
                  <a:lnTo>
                    <a:pt x="250" y="597"/>
                  </a:lnTo>
                  <a:lnTo>
                    <a:pt x="258" y="597"/>
                  </a:lnTo>
                  <a:lnTo>
                    <a:pt x="266" y="597"/>
                  </a:lnTo>
                  <a:lnTo>
                    <a:pt x="274" y="597"/>
                  </a:lnTo>
                  <a:lnTo>
                    <a:pt x="281" y="597"/>
                  </a:lnTo>
                  <a:lnTo>
                    <a:pt x="289" y="597"/>
                  </a:lnTo>
                  <a:lnTo>
                    <a:pt x="297" y="597"/>
                  </a:lnTo>
                  <a:lnTo>
                    <a:pt x="305" y="597"/>
                  </a:lnTo>
                  <a:lnTo>
                    <a:pt x="312" y="597"/>
                  </a:lnTo>
                  <a:lnTo>
                    <a:pt x="320" y="597"/>
                  </a:lnTo>
                  <a:lnTo>
                    <a:pt x="328" y="596"/>
                  </a:lnTo>
                  <a:lnTo>
                    <a:pt x="336" y="596"/>
                  </a:lnTo>
                  <a:lnTo>
                    <a:pt x="344" y="596"/>
                  </a:lnTo>
                  <a:lnTo>
                    <a:pt x="352" y="596"/>
                  </a:lnTo>
                  <a:lnTo>
                    <a:pt x="359" y="596"/>
                  </a:lnTo>
                  <a:lnTo>
                    <a:pt x="367" y="596"/>
                  </a:lnTo>
                  <a:lnTo>
                    <a:pt x="375" y="596"/>
                  </a:lnTo>
                  <a:lnTo>
                    <a:pt x="383" y="596"/>
                  </a:lnTo>
                  <a:lnTo>
                    <a:pt x="391" y="596"/>
                  </a:lnTo>
                  <a:lnTo>
                    <a:pt x="398" y="596"/>
                  </a:lnTo>
                  <a:lnTo>
                    <a:pt x="407" y="596"/>
                  </a:lnTo>
                  <a:lnTo>
                    <a:pt x="414" y="597"/>
                  </a:lnTo>
                  <a:lnTo>
                    <a:pt x="422" y="596"/>
                  </a:lnTo>
                  <a:lnTo>
                    <a:pt x="430" y="596"/>
                  </a:lnTo>
                  <a:lnTo>
                    <a:pt x="438" y="596"/>
                  </a:lnTo>
                  <a:lnTo>
                    <a:pt x="445" y="596"/>
                  </a:lnTo>
                  <a:lnTo>
                    <a:pt x="453" y="596"/>
                  </a:lnTo>
                  <a:lnTo>
                    <a:pt x="461" y="596"/>
                  </a:lnTo>
                  <a:lnTo>
                    <a:pt x="469" y="596"/>
                  </a:lnTo>
                  <a:lnTo>
                    <a:pt x="477" y="597"/>
                  </a:lnTo>
                  <a:lnTo>
                    <a:pt x="485" y="597"/>
                  </a:lnTo>
                  <a:lnTo>
                    <a:pt x="492" y="597"/>
                  </a:lnTo>
                  <a:lnTo>
                    <a:pt x="500" y="597"/>
                  </a:lnTo>
                  <a:lnTo>
                    <a:pt x="508" y="597"/>
                  </a:lnTo>
                  <a:lnTo>
                    <a:pt x="516" y="597"/>
                  </a:lnTo>
                  <a:lnTo>
                    <a:pt x="523" y="596"/>
                  </a:lnTo>
                  <a:lnTo>
                    <a:pt x="531" y="596"/>
                  </a:lnTo>
                  <a:lnTo>
                    <a:pt x="539" y="596"/>
                  </a:lnTo>
                  <a:lnTo>
                    <a:pt x="547" y="596"/>
                  </a:lnTo>
                  <a:lnTo>
                    <a:pt x="555" y="596"/>
                  </a:lnTo>
                  <a:lnTo>
                    <a:pt x="563" y="596"/>
                  </a:lnTo>
                  <a:lnTo>
                    <a:pt x="570" y="596"/>
                  </a:lnTo>
                  <a:lnTo>
                    <a:pt x="578" y="596"/>
                  </a:lnTo>
                  <a:lnTo>
                    <a:pt x="586" y="596"/>
                  </a:lnTo>
                  <a:lnTo>
                    <a:pt x="594" y="596"/>
                  </a:lnTo>
                  <a:lnTo>
                    <a:pt x="601" y="596"/>
                  </a:lnTo>
                  <a:lnTo>
                    <a:pt x="609" y="597"/>
                  </a:lnTo>
                  <a:lnTo>
                    <a:pt x="617" y="597"/>
                  </a:lnTo>
                  <a:lnTo>
                    <a:pt x="625" y="597"/>
                  </a:lnTo>
                  <a:lnTo>
                    <a:pt x="633" y="597"/>
                  </a:lnTo>
                  <a:lnTo>
                    <a:pt x="641" y="597"/>
                  </a:lnTo>
                  <a:lnTo>
                    <a:pt x="648" y="597"/>
                  </a:lnTo>
                  <a:lnTo>
                    <a:pt x="656" y="597"/>
                  </a:lnTo>
                  <a:lnTo>
                    <a:pt x="664" y="597"/>
                  </a:lnTo>
                  <a:lnTo>
                    <a:pt x="672" y="597"/>
                  </a:lnTo>
                  <a:lnTo>
                    <a:pt x="679" y="597"/>
                  </a:lnTo>
                  <a:lnTo>
                    <a:pt x="687" y="597"/>
                  </a:lnTo>
                  <a:lnTo>
                    <a:pt x="695" y="597"/>
                  </a:lnTo>
                  <a:lnTo>
                    <a:pt x="703" y="597"/>
                  </a:lnTo>
                  <a:lnTo>
                    <a:pt x="711" y="596"/>
                  </a:lnTo>
                  <a:lnTo>
                    <a:pt x="719" y="596"/>
                  </a:lnTo>
                  <a:lnTo>
                    <a:pt x="726" y="596"/>
                  </a:lnTo>
                  <a:lnTo>
                    <a:pt x="734" y="596"/>
                  </a:lnTo>
                  <a:lnTo>
                    <a:pt x="742" y="596"/>
                  </a:lnTo>
                  <a:lnTo>
                    <a:pt x="750" y="596"/>
                  </a:lnTo>
                  <a:lnTo>
                    <a:pt x="757" y="597"/>
                  </a:lnTo>
                  <a:lnTo>
                    <a:pt x="765" y="597"/>
                  </a:lnTo>
                  <a:lnTo>
                    <a:pt x="773" y="597"/>
                  </a:lnTo>
                  <a:lnTo>
                    <a:pt x="781" y="597"/>
                  </a:lnTo>
                  <a:lnTo>
                    <a:pt x="789" y="596"/>
                  </a:lnTo>
                  <a:lnTo>
                    <a:pt x="797" y="596"/>
                  </a:lnTo>
                  <a:lnTo>
                    <a:pt x="804" y="596"/>
                  </a:lnTo>
                  <a:lnTo>
                    <a:pt x="812" y="596"/>
                  </a:lnTo>
                  <a:lnTo>
                    <a:pt x="820" y="596"/>
                  </a:lnTo>
                  <a:lnTo>
                    <a:pt x="828" y="597"/>
                  </a:lnTo>
                  <a:lnTo>
                    <a:pt x="835" y="597"/>
                  </a:lnTo>
                  <a:lnTo>
                    <a:pt x="843" y="596"/>
                  </a:lnTo>
                  <a:lnTo>
                    <a:pt x="851" y="596"/>
                  </a:lnTo>
                  <a:lnTo>
                    <a:pt x="859" y="596"/>
                  </a:lnTo>
                  <a:lnTo>
                    <a:pt x="867" y="596"/>
                  </a:lnTo>
                  <a:lnTo>
                    <a:pt x="875" y="596"/>
                  </a:lnTo>
                  <a:lnTo>
                    <a:pt x="882" y="596"/>
                  </a:lnTo>
                  <a:lnTo>
                    <a:pt x="890" y="596"/>
                  </a:lnTo>
                  <a:lnTo>
                    <a:pt x="898" y="596"/>
                  </a:lnTo>
                  <a:lnTo>
                    <a:pt x="906" y="596"/>
                  </a:lnTo>
                  <a:lnTo>
                    <a:pt x="913" y="596"/>
                  </a:lnTo>
                  <a:lnTo>
                    <a:pt x="921" y="596"/>
                  </a:lnTo>
                  <a:lnTo>
                    <a:pt x="929" y="596"/>
                  </a:lnTo>
                  <a:lnTo>
                    <a:pt x="937" y="596"/>
                  </a:lnTo>
                  <a:lnTo>
                    <a:pt x="945" y="596"/>
                  </a:lnTo>
                  <a:lnTo>
                    <a:pt x="953" y="596"/>
                  </a:lnTo>
                  <a:lnTo>
                    <a:pt x="960" y="596"/>
                  </a:lnTo>
                  <a:lnTo>
                    <a:pt x="968" y="596"/>
                  </a:lnTo>
                  <a:lnTo>
                    <a:pt x="976" y="596"/>
                  </a:lnTo>
                  <a:lnTo>
                    <a:pt x="984" y="596"/>
                  </a:lnTo>
                  <a:lnTo>
                    <a:pt x="991" y="596"/>
                  </a:lnTo>
                  <a:lnTo>
                    <a:pt x="999" y="596"/>
                  </a:lnTo>
                  <a:lnTo>
                    <a:pt x="1007" y="596"/>
                  </a:lnTo>
                  <a:lnTo>
                    <a:pt x="1015" y="596"/>
                  </a:lnTo>
                  <a:lnTo>
                    <a:pt x="1023" y="597"/>
                  </a:lnTo>
                  <a:lnTo>
                    <a:pt x="1031" y="597"/>
                  </a:lnTo>
                  <a:lnTo>
                    <a:pt x="1039" y="597"/>
                  </a:lnTo>
                  <a:lnTo>
                    <a:pt x="1046" y="597"/>
                  </a:lnTo>
                  <a:lnTo>
                    <a:pt x="1054" y="597"/>
                  </a:lnTo>
                  <a:lnTo>
                    <a:pt x="1062" y="597"/>
                  </a:lnTo>
                  <a:lnTo>
                    <a:pt x="1070" y="597"/>
                  </a:lnTo>
                  <a:lnTo>
                    <a:pt x="1077" y="596"/>
                  </a:lnTo>
                  <a:lnTo>
                    <a:pt x="1086" y="596"/>
                  </a:lnTo>
                  <a:lnTo>
                    <a:pt x="1093" y="596"/>
                  </a:lnTo>
                  <a:lnTo>
                    <a:pt x="1101" y="596"/>
                  </a:lnTo>
                  <a:lnTo>
                    <a:pt x="1109" y="596"/>
                  </a:lnTo>
                  <a:lnTo>
                    <a:pt x="1117" y="596"/>
                  </a:lnTo>
                  <a:lnTo>
                    <a:pt x="1124" y="596"/>
                  </a:lnTo>
                  <a:lnTo>
                    <a:pt x="1132" y="597"/>
                  </a:lnTo>
                  <a:lnTo>
                    <a:pt x="1140" y="597"/>
                  </a:lnTo>
                  <a:lnTo>
                    <a:pt x="1148" y="596"/>
                  </a:lnTo>
                  <a:lnTo>
                    <a:pt x="1155" y="596"/>
                  </a:lnTo>
                  <a:lnTo>
                    <a:pt x="1164" y="596"/>
                  </a:lnTo>
                  <a:lnTo>
                    <a:pt x="1171" y="596"/>
                  </a:lnTo>
                  <a:lnTo>
                    <a:pt x="1179" y="596"/>
                  </a:lnTo>
                  <a:lnTo>
                    <a:pt x="1187" y="596"/>
                  </a:lnTo>
                  <a:lnTo>
                    <a:pt x="1195" y="596"/>
                  </a:lnTo>
                  <a:lnTo>
                    <a:pt x="1202" y="597"/>
                  </a:lnTo>
                  <a:lnTo>
                    <a:pt x="1210" y="597"/>
                  </a:lnTo>
                  <a:lnTo>
                    <a:pt x="1218" y="597"/>
                  </a:lnTo>
                  <a:lnTo>
                    <a:pt x="1226" y="596"/>
                  </a:lnTo>
                  <a:lnTo>
                    <a:pt x="1233" y="596"/>
                  </a:lnTo>
                  <a:lnTo>
                    <a:pt x="1242" y="596"/>
                  </a:lnTo>
                  <a:lnTo>
                    <a:pt x="1249" y="596"/>
                  </a:lnTo>
                  <a:lnTo>
                    <a:pt x="1257" y="596"/>
                  </a:lnTo>
                  <a:lnTo>
                    <a:pt x="1265" y="596"/>
                  </a:lnTo>
                  <a:lnTo>
                    <a:pt x="1273" y="596"/>
                  </a:lnTo>
                  <a:lnTo>
                    <a:pt x="1280" y="597"/>
                  </a:lnTo>
                  <a:lnTo>
                    <a:pt x="1288" y="597"/>
                  </a:lnTo>
                  <a:lnTo>
                    <a:pt x="1296" y="597"/>
                  </a:lnTo>
                  <a:lnTo>
                    <a:pt x="1304" y="596"/>
                  </a:lnTo>
                  <a:lnTo>
                    <a:pt x="1311" y="596"/>
                  </a:lnTo>
                  <a:lnTo>
                    <a:pt x="1320" y="596"/>
                  </a:lnTo>
                  <a:lnTo>
                    <a:pt x="1327" y="596"/>
                  </a:lnTo>
                  <a:lnTo>
                    <a:pt x="1335" y="596"/>
                  </a:lnTo>
                  <a:lnTo>
                    <a:pt x="1343" y="596"/>
                  </a:lnTo>
                  <a:lnTo>
                    <a:pt x="1351" y="596"/>
                  </a:lnTo>
                  <a:lnTo>
                    <a:pt x="1358" y="596"/>
                  </a:lnTo>
                  <a:lnTo>
                    <a:pt x="1366" y="596"/>
                  </a:lnTo>
                  <a:lnTo>
                    <a:pt x="1374" y="596"/>
                  </a:lnTo>
                  <a:lnTo>
                    <a:pt x="1382" y="596"/>
                  </a:lnTo>
                  <a:lnTo>
                    <a:pt x="1389" y="596"/>
                  </a:lnTo>
                  <a:lnTo>
                    <a:pt x="1398" y="596"/>
                  </a:lnTo>
                  <a:lnTo>
                    <a:pt x="1405" y="596"/>
                  </a:lnTo>
                  <a:lnTo>
                    <a:pt x="1413" y="596"/>
                  </a:lnTo>
                  <a:lnTo>
                    <a:pt x="1421" y="596"/>
                  </a:lnTo>
                  <a:lnTo>
                    <a:pt x="1429" y="596"/>
                  </a:lnTo>
                  <a:lnTo>
                    <a:pt x="1436" y="596"/>
                  </a:lnTo>
                  <a:lnTo>
                    <a:pt x="1444" y="596"/>
                  </a:lnTo>
                  <a:lnTo>
                    <a:pt x="1452" y="596"/>
                  </a:lnTo>
                  <a:lnTo>
                    <a:pt x="1460" y="596"/>
                  </a:lnTo>
                  <a:lnTo>
                    <a:pt x="1468" y="596"/>
                  </a:lnTo>
                  <a:lnTo>
                    <a:pt x="1476" y="596"/>
                  </a:lnTo>
                  <a:lnTo>
                    <a:pt x="1483" y="596"/>
                  </a:lnTo>
                  <a:lnTo>
                    <a:pt x="1491" y="596"/>
                  </a:lnTo>
                  <a:lnTo>
                    <a:pt x="1499" y="596"/>
                  </a:lnTo>
                  <a:lnTo>
                    <a:pt x="1507" y="596"/>
                  </a:lnTo>
                  <a:lnTo>
                    <a:pt x="1514" y="596"/>
                  </a:lnTo>
                  <a:lnTo>
                    <a:pt x="1522" y="596"/>
                  </a:lnTo>
                  <a:lnTo>
                    <a:pt x="1530" y="596"/>
                  </a:lnTo>
                  <a:lnTo>
                    <a:pt x="1538" y="596"/>
                  </a:lnTo>
                  <a:lnTo>
                    <a:pt x="1546" y="596"/>
                  </a:lnTo>
                  <a:lnTo>
                    <a:pt x="1554" y="596"/>
                  </a:lnTo>
                  <a:lnTo>
                    <a:pt x="1561" y="596"/>
                  </a:lnTo>
                  <a:lnTo>
                    <a:pt x="1569" y="596"/>
                  </a:lnTo>
                  <a:lnTo>
                    <a:pt x="1577" y="596"/>
                  </a:lnTo>
                  <a:lnTo>
                    <a:pt x="1585" y="596"/>
                  </a:lnTo>
                  <a:lnTo>
                    <a:pt x="1592" y="596"/>
                  </a:lnTo>
                  <a:lnTo>
                    <a:pt x="1600" y="595"/>
                  </a:lnTo>
                  <a:lnTo>
                    <a:pt x="1608" y="595"/>
                  </a:lnTo>
                  <a:lnTo>
                    <a:pt x="1616" y="595"/>
                  </a:lnTo>
                  <a:lnTo>
                    <a:pt x="1624" y="595"/>
                  </a:lnTo>
                  <a:lnTo>
                    <a:pt x="1632" y="595"/>
                  </a:lnTo>
                  <a:lnTo>
                    <a:pt x="1639" y="595"/>
                  </a:lnTo>
                  <a:lnTo>
                    <a:pt x="1647" y="594"/>
                  </a:lnTo>
                  <a:lnTo>
                    <a:pt x="1655" y="593"/>
                  </a:lnTo>
                  <a:lnTo>
                    <a:pt x="1663" y="593"/>
                  </a:lnTo>
                  <a:lnTo>
                    <a:pt x="1671" y="593"/>
                  </a:lnTo>
                  <a:lnTo>
                    <a:pt x="1678" y="593"/>
                  </a:lnTo>
                  <a:lnTo>
                    <a:pt x="1686" y="590"/>
                  </a:lnTo>
                  <a:lnTo>
                    <a:pt x="1694" y="585"/>
                  </a:lnTo>
                  <a:lnTo>
                    <a:pt x="1702" y="577"/>
                  </a:lnTo>
                  <a:lnTo>
                    <a:pt x="1710" y="561"/>
                  </a:lnTo>
                  <a:lnTo>
                    <a:pt x="1718" y="527"/>
                  </a:lnTo>
                  <a:lnTo>
                    <a:pt x="1725" y="465"/>
                  </a:lnTo>
                  <a:lnTo>
                    <a:pt x="1733" y="372"/>
                  </a:lnTo>
                  <a:lnTo>
                    <a:pt x="1741" y="258"/>
                  </a:lnTo>
                  <a:lnTo>
                    <a:pt x="1749" y="148"/>
                  </a:lnTo>
                  <a:lnTo>
                    <a:pt x="1756" y="62"/>
                  </a:lnTo>
                  <a:lnTo>
                    <a:pt x="1764" y="10"/>
                  </a:lnTo>
                  <a:lnTo>
                    <a:pt x="1772" y="0"/>
                  </a:lnTo>
                  <a:lnTo>
                    <a:pt x="1780" y="37"/>
                  </a:lnTo>
                  <a:lnTo>
                    <a:pt x="1788" y="120"/>
                  </a:lnTo>
                  <a:lnTo>
                    <a:pt x="1796" y="232"/>
                  </a:lnTo>
                  <a:lnTo>
                    <a:pt x="1803" y="344"/>
                  </a:lnTo>
                  <a:lnTo>
                    <a:pt x="1811" y="435"/>
                  </a:lnTo>
                  <a:lnTo>
                    <a:pt x="1819" y="499"/>
                  </a:lnTo>
                  <a:lnTo>
                    <a:pt x="1827" y="538"/>
                  </a:lnTo>
                  <a:lnTo>
                    <a:pt x="1834" y="560"/>
                  </a:lnTo>
                  <a:lnTo>
                    <a:pt x="1842" y="571"/>
                  </a:lnTo>
                  <a:lnTo>
                    <a:pt x="1850" y="577"/>
                  </a:lnTo>
                  <a:lnTo>
                    <a:pt x="1858" y="579"/>
                  </a:lnTo>
                  <a:lnTo>
                    <a:pt x="1866" y="581"/>
                  </a:lnTo>
                  <a:lnTo>
                    <a:pt x="1874" y="582"/>
                  </a:lnTo>
                  <a:lnTo>
                    <a:pt x="1881" y="583"/>
                  </a:lnTo>
                  <a:lnTo>
                    <a:pt x="1889" y="584"/>
                  </a:lnTo>
                  <a:lnTo>
                    <a:pt x="1897" y="586"/>
                  </a:lnTo>
                  <a:lnTo>
                    <a:pt x="1905" y="588"/>
                  </a:lnTo>
                  <a:lnTo>
                    <a:pt x="1912" y="590"/>
                  </a:lnTo>
                  <a:lnTo>
                    <a:pt x="1921" y="592"/>
                  </a:lnTo>
                  <a:lnTo>
                    <a:pt x="1928" y="593"/>
                  </a:lnTo>
                  <a:lnTo>
                    <a:pt x="1936" y="594"/>
                  </a:lnTo>
                  <a:lnTo>
                    <a:pt x="1944" y="595"/>
                  </a:lnTo>
                  <a:lnTo>
                    <a:pt x="1952" y="595"/>
                  </a:lnTo>
                  <a:lnTo>
                    <a:pt x="1959" y="595"/>
                  </a:lnTo>
                  <a:lnTo>
                    <a:pt x="1967" y="595"/>
                  </a:lnTo>
                  <a:lnTo>
                    <a:pt x="1975" y="595"/>
                  </a:lnTo>
                  <a:lnTo>
                    <a:pt x="1983" y="595"/>
                  </a:lnTo>
                  <a:lnTo>
                    <a:pt x="1990" y="595"/>
                  </a:lnTo>
                  <a:lnTo>
                    <a:pt x="1999" y="595"/>
                  </a:lnTo>
                  <a:lnTo>
                    <a:pt x="2006" y="595"/>
                  </a:lnTo>
                  <a:lnTo>
                    <a:pt x="2014" y="595"/>
                  </a:lnTo>
                  <a:lnTo>
                    <a:pt x="2022" y="595"/>
                  </a:lnTo>
                  <a:lnTo>
                    <a:pt x="2030" y="595"/>
                  </a:lnTo>
                  <a:lnTo>
                    <a:pt x="2037" y="596"/>
                  </a:lnTo>
                  <a:lnTo>
                    <a:pt x="2045" y="596"/>
                  </a:lnTo>
                  <a:lnTo>
                    <a:pt x="2053" y="596"/>
                  </a:lnTo>
                  <a:lnTo>
                    <a:pt x="2061" y="596"/>
                  </a:lnTo>
                  <a:lnTo>
                    <a:pt x="2068" y="596"/>
                  </a:lnTo>
                  <a:lnTo>
                    <a:pt x="2077" y="595"/>
                  </a:lnTo>
                  <a:lnTo>
                    <a:pt x="2084" y="595"/>
                  </a:lnTo>
                  <a:lnTo>
                    <a:pt x="2092" y="595"/>
                  </a:lnTo>
                  <a:lnTo>
                    <a:pt x="2100" y="595"/>
                  </a:lnTo>
                  <a:lnTo>
                    <a:pt x="2108" y="595"/>
                  </a:lnTo>
                  <a:lnTo>
                    <a:pt x="2115" y="595"/>
                  </a:lnTo>
                  <a:lnTo>
                    <a:pt x="2123" y="595"/>
                  </a:lnTo>
                  <a:lnTo>
                    <a:pt x="2131" y="595"/>
                  </a:lnTo>
                  <a:lnTo>
                    <a:pt x="2139" y="595"/>
                  </a:lnTo>
                  <a:lnTo>
                    <a:pt x="2146" y="596"/>
                  </a:lnTo>
                  <a:lnTo>
                    <a:pt x="2155" y="596"/>
                  </a:lnTo>
                  <a:lnTo>
                    <a:pt x="2162" y="596"/>
                  </a:lnTo>
                  <a:lnTo>
                    <a:pt x="2170" y="595"/>
                  </a:lnTo>
                  <a:lnTo>
                    <a:pt x="2178" y="595"/>
                  </a:lnTo>
                  <a:lnTo>
                    <a:pt x="2186" y="595"/>
                  </a:lnTo>
                  <a:lnTo>
                    <a:pt x="2193" y="595"/>
                  </a:lnTo>
                  <a:lnTo>
                    <a:pt x="2201" y="595"/>
                  </a:lnTo>
                  <a:lnTo>
                    <a:pt x="2209" y="596"/>
                  </a:lnTo>
                  <a:lnTo>
                    <a:pt x="2217" y="596"/>
                  </a:lnTo>
                  <a:lnTo>
                    <a:pt x="2224" y="596"/>
                  </a:lnTo>
                  <a:lnTo>
                    <a:pt x="2233" y="596"/>
                  </a:lnTo>
                  <a:lnTo>
                    <a:pt x="2240" y="596"/>
                  </a:lnTo>
                  <a:lnTo>
                    <a:pt x="2248" y="596"/>
                  </a:lnTo>
                  <a:lnTo>
                    <a:pt x="2256" y="595"/>
                  </a:lnTo>
                  <a:lnTo>
                    <a:pt x="2264" y="595"/>
                  </a:lnTo>
                  <a:lnTo>
                    <a:pt x="2271" y="595"/>
                  </a:lnTo>
                  <a:lnTo>
                    <a:pt x="2279" y="595"/>
                  </a:lnTo>
                  <a:lnTo>
                    <a:pt x="2287" y="596"/>
                  </a:lnTo>
                  <a:lnTo>
                    <a:pt x="2295" y="596"/>
                  </a:lnTo>
                  <a:lnTo>
                    <a:pt x="2302" y="596"/>
                  </a:lnTo>
                  <a:lnTo>
                    <a:pt x="2311" y="596"/>
                  </a:lnTo>
                  <a:lnTo>
                    <a:pt x="2319" y="596"/>
                  </a:lnTo>
                  <a:lnTo>
                    <a:pt x="2326" y="596"/>
                  </a:lnTo>
                  <a:lnTo>
                    <a:pt x="2334" y="596"/>
                  </a:lnTo>
                  <a:lnTo>
                    <a:pt x="2342" y="596"/>
                  </a:lnTo>
                  <a:lnTo>
                    <a:pt x="2350" y="596"/>
                  </a:lnTo>
                  <a:lnTo>
                    <a:pt x="2357" y="596"/>
                  </a:lnTo>
                  <a:lnTo>
                    <a:pt x="2365" y="595"/>
                  </a:lnTo>
                  <a:lnTo>
                    <a:pt x="2373" y="596"/>
                  </a:lnTo>
                  <a:lnTo>
                    <a:pt x="2381" y="596"/>
                  </a:lnTo>
                  <a:lnTo>
                    <a:pt x="2389" y="596"/>
                  </a:lnTo>
                  <a:lnTo>
                    <a:pt x="2397" y="596"/>
                  </a:lnTo>
                  <a:lnTo>
                    <a:pt x="2404" y="596"/>
                  </a:lnTo>
                  <a:lnTo>
                    <a:pt x="2412" y="596"/>
                  </a:lnTo>
                  <a:lnTo>
                    <a:pt x="2420" y="596"/>
                  </a:lnTo>
                  <a:lnTo>
                    <a:pt x="2428" y="596"/>
                  </a:lnTo>
                  <a:lnTo>
                    <a:pt x="2435" y="596"/>
                  </a:lnTo>
                  <a:lnTo>
                    <a:pt x="2443" y="596"/>
                  </a:lnTo>
                  <a:lnTo>
                    <a:pt x="2451" y="596"/>
                  </a:lnTo>
                  <a:lnTo>
                    <a:pt x="2459" y="596"/>
                  </a:lnTo>
                  <a:lnTo>
                    <a:pt x="2467" y="596"/>
                  </a:lnTo>
                  <a:lnTo>
                    <a:pt x="2475" y="596"/>
                  </a:lnTo>
                  <a:lnTo>
                    <a:pt x="2482" y="596"/>
                  </a:lnTo>
                  <a:lnTo>
                    <a:pt x="2490" y="596"/>
                  </a:lnTo>
                  <a:lnTo>
                    <a:pt x="2498" y="596"/>
                  </a:lnTo>
                  <a:lnTo>
                    <a:pt x="2506" y="596"/>
                  </a:lnTo>
                  <a:lnTo>
                    <a:pt x="2513" y="596"/>
                  </a:lnTo>
                  <a:lnTo>
                    <a:pt x="2521" y="596"/>
                  </a:lnTo>
                  <a:lnTo>
                    <a:pt x="2529" y="596"/>
                  </a:lnTo>
                  <a:lnTo>
                    <a:pt x="2537" y="596"/>
                  </a:lnTo>
                  <a:lnTo>
                    <a:pt x="2545" y="596"/>
                  </a:lnTo>
                  <a:lnTo>
                    <a:pt x="2553" y="596"/>
                  </a:lnTo>
                  <a:lnTo>
                    <a:pt x="2560" y="596"/>
                  </a:lnTo>
                  <a:lnTo>
                    <a:pt x="2568" y="596"/>
                  </a:lnTo>
                  <a:lnTo>
                    <a:pt x="2576" y="596"/>
                  </a:lnTo>
                  <a:lnTo>
                    <a:pt x="2584" y="596"/>
                  </a:lnTo>
                  <a:lnTo>
                    <a:pt x="2591" y="596"/>
                  </a:lnTo>
                  <a:lnTo>
                    <a:pt x="2599" y="596"/>
                  </a:lnTo>
                  <a:lnTo>
                    <a:pt x="2607" y="596"/>
                  </a:lnTo>
                  <a:lnTo>
                    <a:pt x="2615" y="596"/>
                  </a:lnTo>
                  <a:lnTo>
                    <a:pt x="2623" y="596"/>
                  </a:lnTo>
                  <a:lnTo>
                    <a:pt x="2631" y="596"/>
                  </a:lnTo>
                  <a:lnTo>
                    <a:pt x="2638" y="595"/>
                  </a:lnTo>
                  <a:lnTo>
                    <a:pt x="2646" y="595"/>
                  </a:lnTo>
                  <a:lnTo>
                    <a:pt x="2654" y="595"/>
                  </a:lnTo>
                  <a:lnTo>
                    <a:pt x="2662" y="595"/>
                  </a:lnTo>
                  <a:lnTo>
                    <a:pt x="2669" y="596"/>
                  </a:lnTo>
                  <a:lnTo>
                    <a:pt x="2677" y="596"/>
                  </a:lnTo>
                  <a:lnTo>
                    <a:pt x="2685" y="596"/>
                  </a:lnTo>
                  <a:lnTo>
                    <a:pt x="2693" y="596"/>
                  </a:lnTo>
                  <a:lnTo>
                    <a:pt x="2701" y="595"/>
                  </a:lnTo>
                  <a:lnTo>
                    <a:pt x="2709" y="595"/>
                  </a:lnTo>
                  <a:lnTo>
                    <a:pt x="2716" y="596"/>
                  </a:lnTo>
                  <a:lnTo>
                    <a:pt x="2724" y="596"/>
                  </a:lnTo>
                  <a:lnTo>
                    <a:pt x="2732" y="596"/>
                  </a:lnTo>
                  <a:lnTo>
                    <a:pt x="2740" y="596"/>
                  </a:lnTo>
                  <a:lnTo>
                    <a:pt x="2747" y="596"/>
                  </a:lnTo>
                  <a:lnTo>
                    <a:pt x="2755" y="596"/>
                  </a:lnTo>
                  <a:lnTo>
                    <a:pt x="2763" y="596"/>
                  </a:lnTo>
                  <a:lnTo>
                    <a:pt x="2771" y="596"/>
                  </a:lnTo>
                  <a:lnTo>
                    <a:pt x="2779" y="596"/>
                  </a:lnTo>
                  <a:lnTo>
                    <a:pt x="2787" y="596"/>
                  </a:lnTo>
                  <a:lnTo>
                    <a:pt x="2794" y="596"/>
                  </a:lnTo>
                  <a:lnTo>
                    <a:pt x="2802" y="596"/>
                  </a:lnTo>
                  <a:lnTo>
                    <a:pt x="2810" y="596"/>
                  </a:lnTo>
                  <a:lnTo>
                    <a:pt x="2818" y="596"/>
                  </a:lnTo>
                  <a:lnTo>
                    <a:pt x="2825" y="596"/>
                  </a:lnTo>
                  <a:lnTo>
                    <a:pt x="2833" y="596"/>
                  </a:lnTo>
                  <a:lnTo>
                    <a:pt x="2841" y="596"/>
                  </a:lnTo>
                  <a:lnTo>
                    <a:pt x="2849" y="596"/>
                  </a:lnTo>
                  <a:lnTo>
                    <a:pt x="2857" y="596"/>
                  </a:lnTo>
                  <a:lnTo>
                    <a:pt x="2865" y="596"/>
                  </a:lnTo>
                  <a:lnTo>
                    <a:pt x="2872" y="595"/>
                  </a:lnTo>
                  <a:lnTo>
                    <a:pt x="2880" y="595"/>
                  </a:lnTo>
                  <a:lnTo>
                    <a:pt x="2888" y="595"/>
                  </a:lnTo>
                  <a:lnTo>
                    <a:pt x="2896" y="595"/>
                  </a:lnTo>
                  <a:lnTo>
                    <a:pt x="2903" y="595"/>
                  </a:lnTo>
                  <a:lnTo>
                    <a:pt x="2912" y="596"/>
                  </a:lnTo>
                  <a:lnTo>
                    <a:pt x="2919" y="596"/>
                  </a:lnTo>
                  <a:lnTo>
                    <a:pt x="2927" y="596"/>
                  </a:lnTo>
                  <a:lnTo>
                    <a:pt x="2935" y="596"/>
                  </a:lnTo>
                  <a:lnTo>
                    <a:pt x="2943" y="596"/>
                  </a:lnTo>
                  <a:lnTo>
                    <a:pt x="2950" y="595"/>
                  </a:lnTo>
                  <a:lnTo>
                    <a:pt x="2958" y="595"/>
                  </a:lnTo>
                  <a:lnTo>
                    <a:pt x="2966" y="595"/>
                  </a:lnTo>
                  <a:lnTo>
                    <a:pt x="2974" y="595"/>
                  </a:lnTo>
                  <a:lnTo>
                    <a:pt x="2982" y="595"/>
                  </a:lnTo>
                  <a:lnTo>
                    <a:pt x="2990" y="595"/>
                  </a:lnTo>
                  <a:lnTo>
                    <a:pt x="2998" y="595"/>
                  </a:lnTo>
                  <a:lnTo>
                    <a:pt x="3005" y="595"/>
                  </a:lnTo>
                  <a:lnTo>
                    <a:pt x="3013" y="595"/>
                  </a:lnTo>
                  <a:lnTo>
                    <a:pt x="3021" y="595"/>
                  </a:lnTo>
                  <a:lnTo>
                    <a:pt x="3029" y="596"/>
                  </a:lnTo>
                  <a:lnTo>
                    <a:pt x="3036" y="596"/>
                  </a:lnTo>
                  <a:lnTo>
                    <a:pt x="3044" y="596"/>
                  </a:lnTo>
                  <a:lnTo>
                    <a:pt x="3052" y="596"/>
                  </a:lnTo>
                  <a:lnTo>
                    <a:pt x="3060" y="595"/>
                  </a:lnTo>
                  <a:lnTo>
                    <a:pt x="3068" y="596"/>
                  </a:lnTo>
                  <a:lnTo>
                    <a:pt x="3076" y="596"/>
                  </a:lnTo>
                  <a:lnTo>
                    <a:pt x="3083" y="595"/>
                  </a:lnTo>
                  <a:lnTo>
                    <a:pt x="3091" y="595"/>
                  </a:lnTo>
                  <a:lnTo>
                    <a:pt x="3099" y="595"/>
                  </a:lnTo>
                  <a:lnTo>
                    <a:pt x="3107" y="595"/>
                  </a:lnTo>
                  <a:lnTo>
                    <a:pt x="3114" y="595"/>
                  </a:lnTo>
                  <a:lnTo>
                    <a:pt x="3122" y="595"/>
                  </a:lnTo>
                  <a:lnTo>
                    <a:pt x="3130" y="595"/>
                  </a:lnTo>
                  <a:lnTo>
                    <a:pt x="3138" y="596"/>
                  </a:lnTo>
                  <a:lnTo>
                    <a:pt x="3146" y="596"/>
                  </a:lnTo>
                  <a:lnTo>
                    <a:pt x="3154" y="596"/>
                  </a:lnTo>
                  <a:lnTo>
                    <a:pt x="3161" y="596"/>
                  </a:lnTo>
                  <a:lnTo>
                    <a:pt x="3169" y="596"/>
                  </a:lnTo>
                  <a:lnTo>
                    <a:pt x="3177" y="595"/>
                  </a:lnTo>
                  <a:lnTo>
                    <a:pt x="3185" y="595"/>
                  </a:lnTo>
                  <a:lnTo>
                    <a:pt x="3192" y="595"/>
                  </a:lnTo>
                  <a:lnTo>
                    <a:pt x="3200" y="594"/>
                  </a:lnTo>
                  <a:lnTo>
                    <a:pt x="3208" y="594"/>
                  </a:lnTo>
                  <a:lnTo>
                    <a:pt x="3216" y="594"/>
                  </a:lnTo>
                  <a:lnTo>
                    <a:pt x="3224" y="594"/>
                  </a:lnTo>
                  <a:lnTo>
                    <a:pt x="3232" y="595"/>
                  </a:lnTo>
                  <a:lnTo>
                    <a:pt x="3239" y="595"/>
                  </a:lnTo>
                  <a:lnTo>
                    <a:pt x="3247" y="595"/>
                  </a:lnTo>
                  <a:lnTo>
                    <a:pt x="3255" y="595"/>
                  </a:lnTo>
                  <a:lnTo>
                    <a:pt x="3263" y="595"/>
                  </a:lnTo>
                  <a:lnTo>
                    <a:pt x="3270" y="595"/>
                  </a:lnTo>
                  <a:lnTo>
                    <a:pt x="3278" y="595"/>
                  </a:lnTo>
                  <a:lnTo>
                    <a:pt x="3286" y="595"/>
                  </a:lnTo>
                  <a:lnTo>
                    <a:pt x="3294" y="595"/>
                  </a:lnTo>
                  <a:lnTo>
                    <a:pt x="3302" y="595"/>
                  </a:lnTo>
                  <a:lnTo>
                    <a:pt x="3310" y="595"/>
                  </a:lnTo>
                  <a:lnTo>
                    <a:pt x="3317" y="595"/>
                  </a:lnTo>
                  <a:lnTo>
                    <a:pt x="3325" y="595"/>
                  </a:lnTo>
                  <a:lnTo>
                    <a:pt x="3333" y="595"/>
                  </a:lnTo>
                  <a:lnTo>
                    <a:pt x="3341" y="595"/>
                  </a:lnTo>
                  <a:lnTo>
                    <a:pt x="3348" y="595"/>
                  </a:lnTo>
                  <a:lnTo>
                    <a:pt x="3356" y="595"/>
                  </a:lnTo>
                  <a:lnTo>
                    <a:pt x="3364" y="595"/>
                  </a:lnTo>
                  <a:lnTo>
                    <a:pt x="3372" y="595"/>
                  </a:lnTo>
                  <a:lnTo>
                    <a:pt x="3380" y="595"/>
                  </a:lnTo>
                  <a:lnTo>
                    <a:pt x="3388" y="595"/>
                  </a:lnTo>
                  <a:lnTo>
                    <a:pt x="3395" y="595"/>
                  </a:lnTo>
                  <a:lnTo>
                    <a:pt x="3403" y="595"/>
                  </a:lnTo>
                  <a:lnTo>
                    <a:pt x="3411" y="595"/>
                  </a:lnTo>
                  <a:lnTo>
                    <a:pt x="3419" y="595"/>
                  </a:lnTo>
                  <a:lnTo>
                    <a:pt x="3426" y="595"/>
                  </a:lnTo>
                  <a:lnTo>
                    <a:pt x="3434" y="595"/>
                  </a:lnTo>
                  <a:lnTo>
                    <a:pt x="3442" y="594"/>
                  </a:lnTo>
                  <a:lnTo>
                    <a:pt x="3450" y="594"/>
                  </a:lnTo>
                  <a:lnTo>
                    <a:pt x="3458" y="595"/>
                  </a:lnTo>
                  <a:lnTo>
                    <a:pt x="3466" y="595"/>
                  </a:lnTo>
                  <a:lnTo>
                    <a:pt x="3473" y="595"/>
                  </a:lnTo>
                  <a:lnTo>
                    <a:pt x="3481" y="595"/>
                  </a:lnTo>
                  <a:lnTo>
                    <a:pt x="3489" y="595"/>
                  </a:lnTo>
                  <a:lnTo>
                    <a:pt x="3497" y="595"/>
                  </a:lnTo>
                  <a:lnTo>
                    <a:pt x="3504" y="594"/>
                  </a:lnTo>
                  <a:lnTo>
                    <a:pt x="3512" y="595"/>
                  </a:lnTo>
                  <a:lnTo>
                    <a:pt x="3520" y="595"/>
                  </a:lnTo>
                  <a:lnTo>
                    <a:pt x="3528" y="595"/>
                  </a:lnTo>
                  <a:lnTo>
                    <a:pt x="3536" y="595"/>
                  </a:lnTo>
                  <a:lnTo>
                    <a:pt x="3544" y="595"/>
                  </a:lnTo>
                  <a:lnTo>
                    <a:pt x="3551" y="595"/>
                  </a:lnTo>
                  <a:lnTo>
                    <a:pt x="3559" y="595"/>
                  </a:lnTo>
                  <a:lnTo>
                    <a:pt x="3567" y="595"/>
                  </a:lnTo>
                  <a:lnTo>
                    <a:pt x="3575" y="595"/>
                  </a:lnTo>
                  <a:lnTo>
                    <a:pt x="3582" y="595"/>
                  </a:lnTo>
                  <a:lnTo>
                    <a:pt x="3590" y="595"/>
                  </a:lnTo>
                  <a:lnTo>
                    <a:pt x="3598" y="594"/>
                  </a:lnTo>
                  <a:lnTo>
                    <a:pt x="3606" y="593"/>
                  </a:lnTo>
                  <a:lnTo>
                    <a:pt x="3614" y="593"/>
                  </a:lnTo>
                  <a:lnTo>
                    <a:pt x="3622" y="593"/>
                  </a:lnTo>
                  <a:lnTo>
                    <a:pt x="3630" y="594"/>
                  </a:lnTo>
                  <a:lnTo>
                    <a:pt x="3637" y="594"/>
                  </a:lnTo>
                  <a:lnTo>
                    <a:pt x="3645" y="595"/>
                  </a:lnTo>
                  <a:lnTo>
                    <a:pt x="3653" y="595"/>
                  </a:lnTo>
                  <a:lnTo>
                    <a:pt x="3661" y="595"/>
                  </a:lnTo>
                  <a:lnTo>
                    <a:pt x="3668" y="595"/>
                  </a:lnTo>
                  <a:lnTo>
                    <a:pt x="3677" y="595"/>
                  </a:lnTo>
                  <a:lnTo>
                    <a:pt x="3684" y="596"/>
                  </a:lnTo>
                  <a:lnTo>
                    <a:pt x="3692" y="596"/>
                  </a:lnTo>
                  <a:lnTo>
                    <a:pt x="3700" y="595"/>
                  </a:lnTo>
                  <a:lnTo>
                    <a:pt x="3708" y="595"/>
                  </a:lnTo>
                  <a:lnTo>
                    <a:pt x="3715" y="595"/>
                  </a:lnTo>
                  <a:lnTo>
                    <a:pt x="3723" y="595"/>
                  </a:lnTo>
                  <a:lnTo>
                    <a:pt x="3731" y="595"/>
                  </a:lnTo>
                  <a:lnTo>
                    <a:pt x="3739" y="595"/>
                  </a:lnTo>
                  <a:lnTo>
                    <a:pt x="3746" y="595"/>
                  </a:lnTo>
                  <a:lnTo>
                    <a:pt x="3755" y="595"/>
                  </a:lnTo>
                  <a:lnTo>
                    <a:pt x="3762" y="595"/>
                  </a:lnTo>
                  <a:lnTo>
                    <a:pt x="3770" y="595"/>
                  </a:lnTo>
                  <a:lnTo>
                    <a:pt x="3778" y="595"/>
                  </a:lnTo>
                  <a:lnTo>
                    <a:pt x="3786" y="595"/>
                  </a:lnTo>
                  <a:lnTo>
                    <a:pt x="3793" y="595"/>
                  </a:lnTo>
                  <a:lnTo>
                    <a:pt x="3801" y="595"/>
                  </a:lnTo>
                  <a:lnTo>
                    <a:pt x="3809" y="595"/>
                  </a:lnTo>
                  <a:lnTo>
                    <a:pt x="3817" y="594"/>
                  </a:lnTo>
                  <a:lnTo>
                    <a:pt x="3824" y="594"/>
                  </a:lnTo>
                  <a:lnTo>
                    <a:pt x="3833" y="594"/>
                  </a:lnTo>
                  <a:lnTo>
                    <a:pt x="3840" y="594"/>
                  </a:lnTo>
                  <a:lnTo>
                    <a:pt x="3848" y="594"/>
                  </a:lnTo>
                  <a:lnTo>
                    <a:pt x="3856" y="595"/>
                  </a:lnTo>
                  <a:lnTo>
                    <a:pt x="3864" y="595"/>
                  </a:lnTo>
                  <a:lnTo>
                    <a:pt x="3871" y="595"/>
                  </a:lnTo>
                  <a:lnTo>
                    <a:pt x="3879" y="595"/>
                  </a:lnTo>
                  <a:lnTo>
                    <a:pt x="3887" y="595"/>
                  </a:lnTo>
                  <a:lnTo>
                    <a:pt x="3895" y="595"/>
                  </a:lnTo>
                  <a:lnTo>
                    <a:pt x="3903" y="595"/>
                  </a:lnTo>
                  <a:lnTo>
                    <a:pt x="3911" y="595"/>
                  </a:lnTo>
                  <a:lnTo>
                    <a:pt x="3918" y="594"/>
                  </a:lnTo>
                  <a:lnTo>
                    <a:pt x="3926" y="595"/>
                  </a:lnTo>
                  <a:lnTo>
                    <a:pt x="3934" y="595"/>
                  </a:lnTo>
                  <a:lnTo>
                    <a:pt x="3942" y="595"/>
                  </a:lnTo>
                  <a:lnTo>
                    <a:pt x="3949" y="595"/>
                  </a:lnTo>
                  <a:lnTo>
                    <a:pt x="3957" y="595"/>
                  </a:lnTo>
                  <a:lnTo>
                    <a:pt x="3965" y="595"/>
                  </a:lnTo>
                  <a:lnTo>
                    <a:pt x="3973" y="595"/>
                  </a:lnTo>
                  <a:lnTo>
                    <a:pt x="3981" y="595"/>
                  </a:lnTo>
                  <a:lnTo>
                    <a:pt x="3989" y="595"/>
                  </a:lnTo>
                  <a:lnTo>
                    <a:pt x="3996" y="595"/>
                  </a:lnTo>
                  <a:lnTo>
                    <a:pt x="4004" y="595"/>
                  </a:lnTo>
                  <a:lnTo>
                    <a:pt x="4012" y="595"/>
                  </a:lnTo>
                  <a:lnTo>
                    <a:pt x="4020" y="595"/>
                  </a:lnTo>
                  <a:lnTo>
                    <a:pt x="4027" y="595"/>
                  </a:lnTo>
                  <a:lnTo>
                    <a:pt x="4035" y="595"/>
                  </a:lnTo>
                  <a:lnTo>
                    <a:pt x="4043" y="595"/>
                  </a:lnTo>
                  <a:lnTo>
                    <a:pt x="4051" y="595"/>
                  </a:lnTo>
                  <a:lnTo>
                    <a:pt x="4059" y="595"/>
                  </a:lnTo>
                  <a:lnTo>
                    <a:pt x="4067" y="595"/>
                  </a:lnTo>
                  <a:lnTo>
                    <a:pt x="4074" y="595"/>
                  </a:lnTo>
                  <a:lnTo>
                    <a:pt x="4082" y="595"/>
                  </a:lnTo>
                  <a:lnTo>
                    <a:pt x="4090" y="595"/>
                  </a:lnTo>
                  <a:lnTo>
                    <a:pt x="4098" y="595"/>
                  </a:lnTo>
                  <a:lnTo>
                    <a:pt x="4105" y="595"/>
                  </a:lnTo>
                  <a:lnTo>
                    <a:pt x="4113" y="595"/>
                  </a:lnTo>
                  <a:lnTo>
                    <a:pt x="4121" y="595"/>
                  </a:lnTo>
                  <a:lnTo>
                    <a:pt x="4129" y="595"/>
                  </a:lnTo>
                  <a:lnTo>
                    <a:pt x="4137" y="595"/>
                  </a:lnTo>
                  <a:lnTo>
                    <a:pt x="4145" y="595"/>
                  </a:lnTo>
                  <a:lnTo>
                    <a:pt x="4152" y="595"/>
                  </a:lnTo>
                  <a:lnTo>
                    <a:pt x="4160" y="595"/>
                  </a:lnTo>
                  <a:lnTo>
                    <a:pt x="4168" y="596"/>
                  </a:lnTo>
                  <a:lnTo>
                    <a:pt x="4176" y="596"/>
                  </a:lnTo>
                  <a:lnTo>
                    <a:pt x="4183" y="596"/>
                  </a:lnTo>
                  <a:lnTo>
                    <a:pt x="4191" y="596"/>
                  </a:lnTo>
                  <a:lnTo>
                    <a:pt x="4199" y="596"/>
                  </a:lnTo>
                  <a:lnTo>
                    <a:pt x="4207" y="596"/>
                  </a:lnTo>
                  <a:lnTo>
                    <a:pt x="4215" y="595"/>
                  </a:lnTo>
                  <a:lnTo>
                    <a:pt x="4223" y="595"/>
                  </a:lnTo>
                  <a:lnTo>
                    <a:pt x="4230" y="595"/>
                  </a:lnTo>
                  <a:lnTo>
                    <a:pt x="4238" y="596"/>
                  </a:lnTo>
                  <a:lnTo>
                    <a:pt x="4246" y="596"/>
                  </a:lnTo>
                  <a:lnTo>
                    <a:pt x="4254" y="596"/>
                  </a:lnTo>
                  <a:lnTo>
                    <a:pt x="4262" y="596"/>
                  </a:lnTo>
                  <a:lnTo>
                    <a:pt x="4269" y="596"/>
                  </a:lnTo>
                  <a:lnTo>
                    <a:pt x="4277" y="596"/>
                  </a:lnTo>
                  <a:lnTo>
                    <a:pt x="4285" y="596"/>
                  </a:lnTo>
                  <a:lnTo>
                    <a:pt x="4293" y="596"/>
                  </a:lnTo>
                  <a:lnTo>
                    <a:pt x="4301" y="595"/>
                  </a:lnTo>
                  <a:lnTo>
                    <a:pt x="4309" y="595"/>
                  </a:lnTo>
                  <a:lnTo>
                    <a:pt x="4316" y="595"/>
                  </a:lnTo>
                  <a:lnTo>
                    <a:pt x="4324" y="595"/>
                  </a:lnTo>
                  <a:lnTo>
                    <a:pt x="4332" y="595"/>
                  </a:lnTo>
                  <a:lnTo>
                    <a:pt x="4340" y="596"/>
                  </a:lnTo>
                  <a:lnTo>
                    <a:pt x="4347" y="596"/>
                  </a:lnTo>
                  <a:lnTo>
                    <a:pt x="4356" y="596"/>
                  </a:lnTo>
                  <a:lnTo>
                    <a:pt x="4363" y="596"/>
                  </a:lnTo>
                  <a:lnTo>
                    <a:pt x="4371" y="596"/>
                  </a:lnTo>
                  <a:lnTo>
                    <a:pt x="4379" y="595"/>
                  </a:lnTo>
                  <a:lnTo>
                    <a:pt x="4387" y="595"/>
                  </a:lnTo>
                  <a:lnTo>
                    <a:pt x="4394" y="595"/>
                  </a:lnTo>
                  <a:lnTo>
                    <a:pt x="4402" y="595"/>
                  </a:lnTo>
                  <a:lnTo>
                    <a:pt x="4410" y="596"/>
                  </a:lnTo>
                  <a:lnTo>
                    <a:pt x="4418" y="596"/>
                  </a:lnTo>
                  <a:lnTo>
                    <a:pt x="4425" y="596"/>
                  </a:lnTo>
                  <a:lnTo>
                    <a:pt x="4434" y="595"/>
                  </a:lnTo>
                  <a:lnTo>
                    <a:pt x="4441" y="595"/>
                  </a:lnTo>
                  <a:lnTo>
                    <a:pt x="4449" y="595"/>
                  </a:lnTo>
                  <a:lnTo>
                    <a:pt x="4457" y="595"/>
                  </a:lnTo>
                  <a:lnTo>
                    <a:pt x="4465" y="596"/>
                  </a:lnTo>
                  <a:lnTo>
                    <a:pt x="4472" y="596"/>
                  </a:lnTo>
                  <a:lnTo>
                    <a:pt x="4480" y="596"/>
                  </a:lnTo>
                  <a:lnTo>
                    <a:pt x="4488" y="596"/>
                  </a:lnTo>
                  <a:lnTo>
                    <a:pt x="4496" y="596"/>
                  </a:lnTo>
                  <a:lnTo>
                    <a:pt x="4503" y="596"/>
                  </a:lnTo>
                  <a:lnTo>
                    <a:pt x="4512" y="596"/>
                  </a:lnTo>
                  <a:lnTo>
                    <a:pt x="4519" y="596"/>
                  </a:lnTo>
                  <a:lnTo>
                    <a:pt x="4527" y="596"/>
                  </a:lnTo>
                  <a:lnTo>
                    <a:pt x="4535" y="596"/>
                  </a:lnTo>
                  <a:lnTo>
                    <a:pt x="4543" y="596"/>
                  </a:lnTo>
                  <a:lnTo>
                    <a:pt x="4550" y="596"/>
                  </a:lnTo>
                  <a:lnTo>
                    <a:pt x="4558" y="596"/>
                  </a:lnTo>
                  <a:lnTo>
                    <a:pt x="4566" y="596"/>
                  </a:lnTo>
                  <a:lnTo>
                    <a:pt x="4574" y="596"/>
                  </a:lnTo>
                  <a:lnTo>
                    <a:pt x="4581" y="596"/>
                  </a:lnTo>
                  <a:lnTo>
                    <a:pt x="4590" y="596"/>
                  </a:lnTo>
                  <a:lnTo>
                    <a:pt x="4597" y="596"/>
                  </a:lnTo>
                  <a:lnTo>
                    <a:pt x="4605" y="596"/>
                  </a:lnTo>
                  <a:lnTo>
                    <a:pt x="4613" y="596"/>
                  </a:lnTo>
                  <a:lnTo>
                    <a:pt x="4621" y="596"/>
                  </a:lnTo>
                  <a:lnTo>
                    <a:pt x="4628" y="596"/>
                  </a:lnTo>
                  <a:lnTo>
                    <a:pt x="4636" y="596"/>
                  </a:lnTo>
                  <a:lnTo>
                    <a:pt x="4644" y="596"/>
                  </a:lnTo>
                  <a:lnTo>
                    <a:pt x="4652" y="596"/>
                  </a:lnTo>
                  <a:lnTo>
                    <a:pt x="4659" y="596"/>
                  </a:lnTo>
                  <a:lnTo>
                    <a:pt x="4668" y="596"/>
                  </a:lnTo>
                  <a:lnTo>
                    <a:pt x="4675" y="595"/>
                  </a:lnTo>
                  <a:lnTo>
                    <a:pt x="4683" y="595"/>
                  </a:lnTo>
                  <a:lnTo>
                    <a:pt x="4691" y="595"/>
                  </a:lnTo>
                  <a:lnTo>
                    <a:pt x="4699" y="595"/>
                  </a:lnTo>
                  <a:lnTo>
                    <a:pt x="4706" y="595"/>
                  </a:lnTo>
                  <a:lnTo>
                    <a:pt x="4714" y="595"/>
                  </a:lnTo>
                  <a:lnTo>
                    <a:pt x="4722" y="595"/>
                  </a:lnTo>
                  <a:lnTo>
                    <a:pt x="4730" y="595"/>
                  </a:lnTo>
                  <a:lnTo>
                    <a:pt x="4737" y="595"/>
                  </a:lnTo>
                  <a:lnTo>
                    <a:pt x="4746" y="595"/>
                  </a:lnTo>
                  <a:lnTo>
                    <a:pt x="4753" y="596"/>
                  </a:lnTo>
                  <a:lnTo>
                    <a:pt x="4761" y="596"/>
                  </a:lnTo>
                  <a:lnTo>
                    <a:pt x="4769" y="596"/>
                  </a:lnTo>
                  <a:lnTo>
                    <a:pt x="4777" y="595"/>
                  </a:lnTo>
                  <a:lnTo>
                    <a:pt x="4784" y="595"/>
                  </a:lnTo>
                  <a:lnTo>
                    <a:pt x="4792" y="595"/>
                  </a:lnTo>
                  <a:lnTo>
                    <a:pt x="4800" y="595"/>
                  </a:lnTo>
                  <a:lnTo>
                    <a:pt x="4808" y="595"/>
                  </a:lnTo>
                  <a:lnTo>
                    <a:pt x="4815" y="595"/>
                  </a:lnTo>
                  <a:lnTo>
                    <a:pt x="4824" y="595"/>
                  </a:lnTo>
                  <a:lnTo>
                    <a:pt x="4831" y="595"/>
                  </a:lnTo>
                  <a:lnTo>
                    <a:pt x="4839" y="595"/>
                  </a:lnTo>
                  <a:lnTo>
                    <a:pt x="4847" y="595"/>
                  </a:lnTo>
                  <a:lnTo>
                    <a:pt x="4855" y="595"/>
                  </a:lnTo>
                  <a:lnTo>
                    <a:pt x="4862" y="595"/>
                  </a:lnTo>
                  <a:lnTo>
                    <a:pt x="4870" y="596"/>
                  </a:lnTo>
                  <a:lnTo>
                    <a:pt x="4878" y="596"/>
                  </a:lnTo>
                  <a:lnTo>
                    <a:pt x="4886" y="596"/>
                  </a:lnTo>
                  <a:lnTo>
                    <a:pt x="4894" y="596"/>
                  </a:lnTo>
                  <a:lnTo>
                    <a:pt x="4902" y="596"/>
                  </a:lnTo>
                  <a:lnTo>
                    <a:pt x="4910" y="596"/>
                  </a:lnTo>
                  <a:lnTo>
                    <a:pt x="4917" y="596"/>
                  </a:lnTo>
                  <a:lnTo>
                    <a:pt x="4925" y="596"/>
                  </a:lnTo>
                  <a:lnTo>
                    <a:pt x="4933" y="596"/>
                  </a:lnTo>
                  <a:lnTo>
                    <a:pt x="4941" y="596"/>
                  </a:lnTo>
                  <a:lnTo>
                    <a:pt x="4948" y="596"/>
                  </a:lnTo>
                  <a:lnTo>
                    <a:pt x="4956" y="596"/>
                  </a:lnTo>
                  <a:lnTo>
                    <a:pt x="4964" y="596"/>
                  </a:lnTo>
                  <a:lnTo>
                    <a:pt x="4972" y="595"/>
                  </a:lnTo>
                  <a:lnTo>
                    <a:pt x="4980" y="595"/>
                  </a:lnTo>
                  <a:lnTo>
                    <a:pt x="4988" y="595"/>
                  </a:lnTo>
                  <a:lnTo>
                    <a:pt x="4995" y="595"/>
                  </a:lnTo>
                  <a:lnTo>
                    <a:pt x="5003" y="595"/>
                  </a:lnTo>
                  <a:lnTo>
                    <a:pt x="5011" y="595"/>
                  </a:lnTo>
                  <a:lnTo>
                    <a:pt x="5019" y="595"/>
                  </a:lnTo>
                  <a:lnTo>
                    <a:pt x="5026" y="596"/>
                  </a:lnTo>
                  <a:lnTo>
                    <a:pt x="5034" y="596"/>
                  </a:lnTo>
                  <a:lnTo>
                    <a:pt x="5042" y="596"/>
                  </a:lnTo>
                  <a:lnTo>
                    <a:pt x="5050" y="596"/>
                  </a:lnTo>
                  <a:lnTo>
                    <a:pt x="5058" y="596"/>
                  </a:lnTo>
                  <a:lnTo>
                    <a:pt x="5066" y="596"/>
                  </a:lnTo>
                  <a:lnTo>
                    <a:pt x="5073" y="596"/>
                  </a:lnTo>
                  <a:lnTo>
                    <a:pt x="5081" y="596"/>
                  </a:lnTo>
                  <a:lnTo>
                    <a:pt x="5089" y="596"/>
                  </a:lnTo>
                  <a:lnTo>
                    <a:pt x="5097" y="596"/>
                  </a:lnTo>
                  <a:lnTo>
                    <a:pt x="5104" y="596"/>
                  </a:lnTo>
                  <a:lnTo>
                    <a:pt x="5112" y="595"/>
                  </a:lnTo>
                  <a:lnTo>
                    <a:pt x="5120" y="595"/>
                  </a:lnTo>
                  <a:lnTo>
                    <a:pt x="5128" y="595"/>
                  </a:lnTo>
                  <a:lnTo>
                    <a:pt x="5136" y="596"/>
                  </a:lnTo>
                  <a:lnTo>
                    <a:pt x="5144" y="596"/>
                  </a:lnTo>
                  <a:lnTo>
                    <a:pt x="5151" y="596"/>
                  </a:lnTo>
                  <a:lnTo>
                    <a:pt x="5159" y="596"/>
                  </a:lnTo>
                  <a:lnTo>
                    <a:pt x="5167" y="596"/>
                  </a:lnTo>
                  <a:lnTo>
                    <a:pt x="5175" y="596"/>
                  </a:lnTo>
                  <a:lnTo>
                    <a:pt x="5182" y="596"/>
                  </a:lnTo>
                  <a:lnTo>
                    <a:pt x="5190" y="596"/>
                  </a:lnTo>
                  <a:lnTo>
                    <a:pt x="5197" y="596"/>
                  </a:lnTo>
                </a:path>
              </a:pathLst>
            </a:custGeom>
            <a:noFill/>
            <a:ln w="3175">
              <a:solidFill>
                <a:srgbClr val="FF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50">
              <a:extLst>
                <a:ext uri="{FF2B5EF4-FFF2-40B4-BE49-F238E27FC236}">
                  <a16:creationId xmlns:a16="http://schemas.microsoft.com/office/drawing/2014/main" id="{1BF51C37-7408-4F0D-9B77-EDB2AD463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5" y="1939"/>
              <a:ext cx="111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FF00FF"/>
                  </a:solidFill>
                  <a:effectLst/>
                  <a:latin typeface="Arial" panose="020B0604020202020204" pitchFamily="34" charset="0"/>
                </a:rPr>
                <a:t>415 &gt; 239 (-) CE: 30.0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53">
              <a:extLst>
                <a:ext uri="{FF2B5EF4-FFF2-40B4-BE49-F238E27FC236}">
                  <a16:creationId xmlns:a16="http://schemas.microsoft.com/office/drawing/2014/main" id="{57141D3C-0A97-4AE7-AB67-742504D670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5" y="1620"/>
              <a:ext cx="5192" cy="752"/>
            </a:xfrm>
            <a:prstGeom prst="rect">
              <a:avLst/>
            </a:prstGeom>
            <a:noFill/>
            <a:ln w="1588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CC6BE9F-9FEC-46BB-8B58-5FED5731109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BPA and BPA-monoglucuronide Standards Spiked in Blank Human Serum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9E6653-A7ED-4E64-8ED1-4761F4365752}"/>
              </a:ext>
            </a:extLst>
          </p:cNvPr>
          <p:cNvSpPr txBox="1"/>
          <p:nvPr/>
        </p:nvSpPr>
        <p:spPr>
          <a:xfrm>
            <a:off x="6545549" y="2654054"/>
            <a:ext cx="32038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800" b="0" i="0" u="none" strike="noStrike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-BPA-β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-ᴅ-Glucuronide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394B61-24CA-44D3-BEA1-A86D14FE2673}"/>
              </a:ext>
            </a:extLst>
          </p:cNvPr>
          <p:cNvSpPr txBox="1"/>
          <p:nvPr/>
        </p:nvSpPr>
        <p:spPr>
          <a:xfrm>
            <a:off x="9171036" y="5081359"/>
            <a:ext cx="11566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d6-BPA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1292B4-E8DD-4130-95BB-644A1FA54C9A}"/>
              </a:ext>
            </a:extLst>
          </p:cNvPr>
          <p:cNvSpPr txBox="1"/>
          <p:nvPr/>
        </p:nvSpPr>
        <p:spPr>
          <a:xfrm>
            <a:off x="6545550" y="1343564"/>
            <a:ext cx="32038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BPA-β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-ᴅ-Glucuronide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AB1D5F-B855-41C1-802A-2BE36B7C1671}"/>
              </a:ext>
            </a:extLst>
          </p:cNvPr>
          <p:cNvSpPr txBox="1"/>
          <p:nvPr/>
        </p:nvSpPr>
        <p:spPr>
          <a:xfrm>
            <a:off x="9202596" y="3869779"/>
            <a:ext cx="11566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BPA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424492-B3AB-4011-9E2C-2134BAC3A8AB}"/>
              </a:ext>
            </a:extLst>
          </p:cNvPr>
          <p:cNvSpPr txBox="1"/>
          <p:nvPr/>
        </p:nvSpPr>
        <p:spPr>
          <a:xfrm>
            <a:off x="10555574" y="1308379"/>
            <a:ext cx="12408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4 ng/mL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4B15FC1-E29C-4CDA-8A68-9196CFD2B03D}"/>
              </a:ext>
            </a:extLst>
          </p:cNvPr>
          <p:cNvSpPr txBox="1"/>
          <p:nvPr/>
        </p:nvSpPr>
        <p:spPr>
          <a:xfrm>
            <a:off x="10555574" y="2569509"/>
            <a:ext cx="12408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40 ng/mL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635C84F-FFF4-4EAA-BA40-6081A0D98B6E}"/>
              </a:ext>
            </a:extLst>
          </p:cNvPr>
          <p:cNvSpPr txBox="1"/>
          <p:nvPr/>
        </p:nvSpPr>
        <p:spPr>
          <a:xfrm>
            <a:off x="10555574" y="3772978"/>
            <a:ext cx="12408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4 ng/mL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31EE36-7F0E-4AA8-95DF-1EF5846E17E2}"/>
              </a:ext>
            </a:extLst>
          </p:cNvPr>
          <p:cNvSpPr txBox="1"/>
          <p:nvPr/>
        </p:nvSpPr>
        <p:spPr>
          <a:xfrm>
            <a:off x="10555574" y="5081359"/>
            <a:ext cx="12408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40 ng/mL</a:t>
            </a:r>
            <a:endParaRPr lang="en-US" dirty="0"/>
          </a:p>
        </p:txBody>
      </p:sp>
      <p:pic>
        <p:nvPicPr>
          <p:cNvPr id="17" name="Picture 65" descr="Bisphenol A-(rings-13C12) mono-&amp;#946;-D-glucuronide 99 atom % 13C, 95% (CP)">
            <a:extLst>
              <a:ext uri="{FF2B5EF4-FFF2-40B4-BE49-F238E27FC236}">
                <a16:creationId xmlns:a16="http://schemas.microsoft.com/office/drawing/2014/main" id="{E33FB69B-6916-45A4-B71E-BEA7F7C5B4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93" y="2644710"/>
            <a:ext cx="2548732" cy="133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5A9EC223-2918-41CC-8FD1-7F01A2F2A7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118024"/>
              </p:ext>
            </p:extLst>
          </p:nvPr>
        </p:nvGraphicFramePr>
        <p:xfrm>
          <a:off x="197975" y="5164583"/>
          <a:ext cx="2548732" cy="77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CS ChemDraw Drawing" r:id="rId4" imgW="1788655" imgH="545418" progId="ChemDraw.Document.6.0">
                  <p:embed/>
                </p:oleObj>
              </mc:Choice>
              <mc:Fallback>
                <p:oleObj name="CS ChemDraw Drawing" r:id="rId4" imgW="1788655" imgH="545418" progId="ChemDraw.Document.6.0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290C3D5C-1EEC-4499-87FC-D02742B4471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7975" y="5164583"/>
                        <a:ext cx="2548732" cy="777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4">
            <a:extLst>
              <a:ext uri="{FF2B5EF4-FFF2-40B4-BE49-F238E27FC236}">
                <a16:creationId xmlns:a16="http://schemas.microsoft.com/office/drawing/2014/main" id="{C52EBAC0-D4C7-4893-9866-6810E8B7505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19450" y="1157825"/>
            <a:ext cx="8972550" cy="1303338"/>
            <a:chOff x="1869" y="755"/>
            <a:chExt cx="5652" cy="821"/>
          </a:xfrm>
        </p:grpSpPr>
        <p:sp>
          <p:nvSpPr>
            <p:cNvPr id="11" name="AutoShape 3">
              <a:extLst>
                <a:ext uri="{FF2B5EF4-FFF2-40B4-BE49-F238E27FC236}">
                  <a16:creationId xmlns:a16="http://schemas.microsoft.com/office/drawing/2014/main" id="{32421611-82CB-428E-8A67-9F6692627F7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69" y="796"/>
              <a:ext cx="5652" cy="7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5">
              <a:extLst>
                <a:ext uri="{FF2B5EF4-FFF2-40B4-BE49-F238E27FC236}">
                  <a16:creationId xmlns:a16="http://schemas.microsoft.com/office/drawing/2014/main" id="{206D2773-577F-468B-9D32-4BB32C2196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518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6">
              <a:extLst>
                <a:ext uri="{FF2B5EF4-FFF2-40B4-BE49-F238E27FC236}">
                  <a16:creationId xmlns:a16="http://schemas.microsoft.com/office/drawing/2014/main" id="{F916A9A6-9CA2-469F-A3F8-C2771916A3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447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7">
              <a:extLst>
                <a:ext uri="{FF2B5EF4-FFF2-40B4-BE49-F238E27FC236}">
                  <a16:creationId xmlns:a16="http://schemas.microsoft.com/office/drawing/2014/main" id="{9B3DFB0A-E626-4368-BC5D-6BB87CE13F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377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8">
              <a:extLst>
                <a:ext uri="{FF2B5EF4-FFF2-40B4-BE49-F238E27FC236}">
                  <a16:creationId xmlns:a16="http://schemas.microsoft.com/office/drawing/2014/main" id="{A5D5FC73-05DF-4035-828B-D6C20BA03A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306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9">
              <a:extLst>
                <a:ext uri="{FF2B5EF4-FFF2-40B4-BE49-F238E27FC236}">
                  <a16:creationId xmlns:a16="http://schemas.microsoft.com/office/drawing/2014/main" id="{D065E730-6FBC-4B8A-B997-5B836A1428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235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10">
              <a:extLst>
                <a:ext uri="{FF2B5EF4-FFF2-40B4-BE49-F238E27FC236}">
                  <a16:creationId xmlns:a16="http://schemas.microsoft.com/office/drawing/2014/main" id="{80D844C7-F4A8-48D9-94DF-0372C8FE83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165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11">
              <a:extLst>
                <a:ext uri="{FF2B5EF4-FFF2-40B4-BE49-F238E27FC236}">
                  <a16:creationId xmlns:a16="http://schemas.microsoft.com/office/drawing/2014/main" id="{9B90A240-E3B3-4EF7-A2F1-F4DEF3D0DB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094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12">
              <a:extLst>
                <a:ext uri="{FF2B5EF4-FFF2-40B4-BE49-F238E27FC236}">
                  <a16:creationId xmlns:a16="http://schemas.microsoft.com/office/drawing/2014/main" id="{119C642B-BC2C-4727-BA66-9010768272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1024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13">
              <a:extLst>
                <a:ext uri="{FF2B5EF4-FFF2-40B4-BE49-F238E27FC236}">
                  <a16:creationId xmlns:a16="http://schemas.microsoft.com/office/drawing/2014/main" id="{C5DB46C4-6474-47F2-86F8-B842C0C230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954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14">
              <a:extLst>
                <a:ext uri="{FF2B5EF4-FFF2-40B4-BE49-F238E27FC236}">
                  <a16:creationId xmlns:a16="http://schemas.microsoft.com/office/drawing/2014/main" id="{F5AE055C-42F0-4045-AA01-6AB9AC2D90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883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15">
              <a:extLst>
                <a:ext uri="{FF2B5EF4-FFF2-40B4-BE49-F238E27FC236}">
                  <a16:creationId xmlns:a16="http://schemas.microsoft.com/office/drawing/2014/main" id="{2B5C9CE2-C314-4E55-9DE1-A1F175E53D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813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16">
              <a:extLst>
                <a:ext uri="{FF2B5EF4-FFF2-40B4-BE49-F238E27FC236}">
                  <a16:creationId xmlns:a16="http://schemas.microsoft.com/office/drawing/2014/main" id="{DE769F7D-B277-44EF-ABEA-DD0C8B3778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5" y="1518"/>
              <a:ext cx="4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7">
              <a:extLst>
                <a:ext uri="{FF2B5EF4-FFF2-40B4-BE49-F238E27FC236}">
                  <a16:creationId xmlns:a16="http://schemas.microsoft.com/office/drawing/2014/main" id="{9D55FF47-1C34-4AC5-96A0-C40962183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" y="1460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Line 18">
              <a:extLst>
                <a:ext uri="{FF2B5EF4-FFF2-40B4-BE49-F238E27FC236}">
                  <a16:creationId xmlns:a16="http://schemas.microsoft.com/office/drawing/2014/main" id="{DB2B743C-5044-4284-BFFF-F4C5B5A43F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5" y="1165"/>
              <a:ext cx="4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19">
              <a:extLst>
                <a:ext uri="{FF2B5EF4-FFF2-40B4-BE49-F238E27FC236}">
                  <a16:creationId xmlns:a16="http://schemas.microsoft.com/office/drawing/2014/main" id="{0F1D81CB-C325-4A91-BD9C-B7D4CB07C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5" y="1105"/>
              <a:ext cx="21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2500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Line 20">
              <a:extLst>
                <a:ext uri="{FF2B5EF4-FFF2-40B4-BE49-F238E27FC236}">
                  <a16:creationId xmlns:a16="http://schemas.microsoft.com/office/drawing/2014/main" id="{0DAFEB42-7F36-41F5-B826-5F18230029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5" y="813"/>
              <a:ext cx="4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1">
              <a:extLst>
                <a:ext uri="{FF2B5EF4-FFF2-40B4-BE49-F238E27FC236}">
                  <a16:creationId xmlns:a16="http://schemas.microsoft.com/office/drawing/2014/main" id="{3625E629-4018-46C9-BA0F-41ED31249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5" y="755"/>
              <a:ext cx="21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5000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Freeform 22">
              <a:extLst>
                <a:ext uri="{FF2B5EF4-FFF2-40B4-BE49-F238E27FC236}">
                  <a16:creationId xmlns:a16="http://schemas.microsoft.com/office/drawing/2014/main" id="{1C936E4E-9415-4917-947D-91931BA4A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6" y="920"/>
              <a:ext cx="5197" cy="598"/>
            </a:xfrm>
            <a:custGeom>
              <a:avLst/>
              <a:gdLst>
                <a:gd name="T0" fmla="*/ 78 w 5197"/>
                <a:gd name="T1" fmla="*/ 581 h 598"/>
                <a:gd name="T2" fmla="*/ 164 w 5197"/>
                <a:gd name="T3" fmla="*/ 597 h 598"/>
                <a:gd name="T4" fmla="*/ 249 w 5197"/>
                <a:gd name="T5" fmla="*/ 597 h 598"/>
                <a:gd name="T6" fmla="*/ 335 w 5197"/>
                <a:gd name="T7" fmla="*/ 598 h 598"/>
                <a:gd name="T8" fmla="*/ 421 w 5197"/>
                <a:gd name="T9" fmla="*/ 595 h 598"/>
                <a:gd name="T10" fmla="*/ 507 w 5197"/>
                <a:gd name="T11" fmla="*/ 597 h 598"/>
                <a:gd name="T12" fmla="*/ 593 w 5197"/>
                <a:gd name="T13" fmla="*/ 592 h 598"/>
                <a:gd name="T14" fmla="*/ 679 w 5197"/>
                <a:gd name="T15" fmla="*/ 596 h 598"/>
                <a:gd name="T16" fmla="*/ 765 w 5197"/>
                <a:gd name="T17" fmla="*/ 594 h 598"/>
                <a:gd name="T18" fmla="*/ 850 w 5197"/>
                <a:gd name="T19" fmla="*/ 594 h 598"/>
                <a:gd name="T20" fmla="*/ 936 w 5197"/>
                <a:gd name="T21" fmla="*/ 594 h 598"/>
                <a:gd name="T22" fmla="*/ 1022 w 5197"/>
                <a:gd name="T23" fmla="*/ 592 h 598"/>
                <a:gd name="T24" fmla="*/ 1108 w 5197"/>
                <a:gd name="T25" fmla="*/ 590 h 598"/>
                <a:gd name="T26" fmla="*/ 1194 w 5197"/>
                <a:gd name="T27" fmla="*/ 594 h 598"/>
                <a:gd name="T28" fmla="*/ 1280 w 5197"/>
                <a:gd name="T29" fmla="*/ 590 h 598"/>
                <a:gd name="T30" fmla="*/ 1366 w 5197"/>
                <a:gd name="T31" fmla="*/ 593 h 598"/>
                <a:gd name="T32" fmla="*/ 1451 w 5197"/>
                <a:gd name="T33" fmla="*/ 583 h 598"/>
                <a:gd name="T34" fmla="*/ 1537 w 5197"/>
                <a:gd name="T35" fmla="*/ 591 h 598"/>
                <a:gd name="T36" fmla="*/ 1623 w 5197"/>
                <a:gd name="T37" fmla="*/ 586 h 598"/>
                <a:gd name="T38" fmla="*/ 1709 w 5197"/>
                <a:gd name="T39" fmla="*/ 550 h 598"/>
                <a:gd name="T40" fmla="*/ 1795 w 5197"/>
                <a:gd name="T41" fmla="*/ 213 h 598"/>
                <a:gd name="T42" fmla="*/ 1881 w 5197"/>
                <a:gd name="T43" fmla="*/ 577 h 598"/>
                <a:gd name="T44" fmla="*/ 1967 w 5197"/>
                <a:gd name="T45" fmla="*/ 584 h 598"/>
                <a:gd name="T46" fmla="*/ 2052 w 5197"/>
                <a:gd name="T47" fmla="*/ 587 h 598"/>
                <a:gd name="T48" fmla="*/ 2138 w 5197"/>
                <a:gd name="T49" fmla="*/ 593 h 598"/>
                <a:gd name="T50" fmla="*/ 2224 w 5197"/>
                <a:gd name="T51" fmla="*/ 594 h 598"/>
                <a:gd name="T52" fmla="*/ 2310 w 5197"/>
                <a:gd name="T53" fmla="*/ 593 h 598"/>
                <a:gd name="T54" fmla="*/ 2395 w 5197"/>
                <a:gd name="T55" fmla="*/ 595 h 598"/>
                <a:gd name="T56" fmla="*/ 2482 w 5197"/>
                <a:gd name="T57" fmla="*/ 597 h 598"/>
                <a:gd name="T58" fmla="*/ 2567 w 5197"/>
                <a:gd name="T59" fmla="*/ 592 h 598"/>
                <a:gd name="T60" fmla="*/ 2653 w 5197"/>
                <a:gd name="T61" fmla="*/ 589 h 598"/>
                <a:gd name="T62" fmla="*/ 2739 w 5197"/>
                <a:gd name="T63" fmla="*/ 597 h 598"/>
                <a:gd name="T64" fmla="*/ 2825 w 5197"/>
                <a:gd name="T65" fmla="*/ 593 h 598"/>
                <a:gd name="T66" fmla="*/ 2911 w 5197"/>
                <a:gd name="T67" fmla="*/ 592 h 598"/>
                <a:gd name="T68" fmla="*/ 2996 w 5197"/>
                <a:gd name="T69" fmla="*/ 588 h 598"/>
                <a:gd name="T70" fmla="*/ 3083 w 5197"/>
                <a:gd name="T71" fmla="*/ 591 h 598"/>
                <a:gd name="T72" fmla="*/ 3168 w 5197"/>
                <a:gd name="T73" fmla="*/ 583 h 598"/>
                <a:gd name="T74" fmla="*/ 3254 w 5197"/>
                <a:gd name="T75" fmla="*/ 591 h 598"/>
                <a:gd name="T76" fmla="*/ 3340 w 5197"/>
                <a:gd name="T77" fmla="*/ 580 h 598"/>
                <a:gd name="T78" fmla="*/ 3426 w 5197"/>
                <a:gd name="T79" fmla="*/ 575 h 598"/>
                <a:gd name="T80" fmla="*/ 3512 w 5197"/>
                <a:gd name="T81" fmla="*/ 565 h 598"/>
                <a:gd name="T82" fmla="*/ 3597 w 5197"/>
                <a:gd name="T83" fmla="*/ 581 h 598"/>
                <a:gd name="T84" fmla="*/ 3683 w 5197"/>
                <a:gd name="T85" fmla="*/ 580 h 598"/>
                <a:gd name="T86" fmla="*/ 3769 w 5197"/>
                <a:gd name="T87" fmla="*/ 580 h 598"/>
                <a:gd name="T88" fmla="*/ 3855 w 5197"/>
                <a:gd name="T89" fmla="*/ 580 h 598"/>
                <a:gd name="T90" fmla="*/ 3941 w 5197"/>
                <a:gd name="T91" fmla="*/ 588 h 598"/>
                <a:gd name="T92" fmla="*/ 4027 w 5197"/>
                <a:gd name="T93" fmla="*/ 584 h 598"/>
                <a:gd name="T94" fmla="*/ 4113 w 5197"/>
                <a:gd name="T95" fmla="*/ 593 h 598"/>
                <a:gd name="T96" fmla="*/ 4198 w 5197"/>
                <a:gd name="T97" fmla="*/ 589 h 598"/>
                <a:gd name="T98" fmla="*/ 4284 w 5197"/>
                <a:gd name="T99" fmla="*/ 590 h 598"/>
                <a:gd name="T100" fmla="*/ 4370 w 5197"/>
                <a:gd name="T101" fmla="*/ 588 h 598"/>
                <a:gd name="T102" fmla="*/ 4456 w 5197"/>
                <a:gd name="T103" fmla="*/ 594 h 598"/>
                <a:gd name="T104" fmla="*/ 4542 w 5197"/>
                <a:gd name="T105" fmla="*/ 595 h 598"/>
                <a:gd name="T106" fmla="*/ 4628 w 5197"/>
                <a:gd name="T107" fmla="*/ 595 h 598"/>
                <a:gd name="T108" fmla="*/ 4714 w 5197"/>
                <a:gd name="T109" fmla="*/ 585 h 598"/>
                <a:gd name="T110" fmla="*/ 4799 w 5197"/>
                <a:gd name="T111" fmla="*/ 597 h 598"/>
                <a:gd name="T112" fmla="*/ 4885 w 5197"/>
                <a:gd name="T113" fmla="*/ 589 h 598"/>
                <a:gd name="T114" fmla="*/ 4971 w 5197"/>
                <a:gd name="T115" fmla="*/ 584 h 598"/>
                <a:gd name="T116" fmla="*/ 5057 w 5197"/>
                <a:gd name="T117" fmla="*/ 590 h 598"/>
                <a:gd name="T118" fmla="*/ 5143 w 5197"/>
                <a:gd name="T119" fmla="*/ 596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197" h="598">
                  <a:moveTo>
                    <a:pt x="0" y="598"/>
                  </a:moveTo>
                  <a:lnTo>
                    <a:pt x="8" y="598"/>
                  </a:lnTo>
                  <a:lnTo>
                    <a:pt x="15" y="598"/>
                  </a:lnTo>
                  <a:lnTo>
                    <a:pt x="23" y="598"/>
                  </a:lnTo>
                  <a:lnTo>
                    <a:pt x="31" y="598"/>
                  </a:lnTo>
                  <a:lnTo>
                    <a:pt x="39" y="598"/>
                  </a:lnTo>
                  <a:lnTo>
                    <a:pt x="47" y="597"/>
                  </a:lnTo>
                  <a:lnTo>
                    <a:pt x="55" y="594"/>
                  </a:lnTo>
                  <a:lnTo>
                    <a:pt x="62" y="590"/>
                  </a:lnTo>
                  <a:lnTo>
                    <a:pt x="70" y="585"/>
                  </a:lnTo>
                  <a:lnTo>
                    <a:pt x="78" y="581"/>
                  </a:lnTo>
                  <a:lnTo>
                    <a:pt x="86" y="582"/>
                  </a:lnTo>
                  <a:lnTo>
                    <a:pt x="93" y="586"/>
                  </a:lnTo>
                  <a:lnTo>
                    <a:pt x="101" y="591"/>
                  </a:lnTo>
                  <a:lnTo>
                    <a:pt x="109" y="594"/>
                  </a:lnTo>
                  <a:lnTo>
                    <a:pt x="117" y="597"/>
                  </a:lnTo>
                  <a:lnTo>
                    <a:pt x="125" y="597"/>
                  </a:lnTo>
                  <a:lnTo>
                    <a:pt x="133" y="598"/>
                  </a:lnTo>
                  <a:lnTo>
                    <a:pt x="140" y="598"/>
                  </a:lnTo>
                  <a:lnTo>
                    <a:pt x="148" y="598"/>
                  </a:lnTo>
                  <a:lnTo>
                    <a:pt x="156" y="598"/>
                  </a:lnTo>
                  <a:lnTo>
                    <a:pt x="164" y="597"/>
                  </a:lnTo>
                  <a:lnTo>
                    <a:pt x="171" y="597"/>
                  </a:lnTo>
                  <a:lnTo>
                    <a:pt x="179" y="595"/>
                  </a:lnTo>
                  <a:lnTo>
                    <a:pt x="187" y="595"/>
                  </a:lnTo>
                  <a:lnTo>
                    <a:pt x="195" y="595"/>
                  </a:lnTo>
                  <a:lnTo>
                    <a:pt x="203" y="597"/>
                  </a:lnTo>
                  <a:lnTo>
                    <a:pt x="211" y="597"/>
                  </a:lnTo>
                  <a:lnTo>
                    <a:pt x="218" y="598"/>
                  </a:lnTo>
                  <a:lnTo>
                    <a:pt x="226" y="598"/>
                  </a:lnTo>
                  <a:lnTo>
                    <a:pt x="234" y="598"/>
                  </a:lnTo>
                  <a:lnTo>
                    <a:pt x="242" y="597"/>
                  </a:lnTo>
                  <a:lnTo>
                    <a:pt x="249" y="597"/>
                  </a:lnTo>
                  <a:lnTo>
                    <a:pt x="257" y="597"/>
                  </a:lnTo>
                  <a:lnTo>
                    <a:pt x="265" y="597"/>
                  </a:lnTo>
                  <a:lnTo>
                    <a:pt x="273" y="597"/>
                  </a:lnTo>
                  <a:lnTo>
                    <a:pt x="281" y="598"/>
                  </a:lnTo>
                  <a:lnTo>
                    <a:pt x="289" y="598"/>
                  </a:lnTo>
                  <a:lnTo>
                    <a:pt x="296" y="598"/>
                  </a:lnTo>
                  <a:lnTo>
                    <a:pt x="304" y="598"/>
                  </a:lnTo>
                  <a:lnTo>
                    <a:pt x="312" y="598"/>
                  </a:lnTo>
                  <a:lnTo>
                    <a:pt x="320" y="598"/>
                  </a:lnTo>
                  <a:lnTo>
                    <a:pt x="327" y="598"/>
                  </a:lnTo>
                  <a:lnTo>
                    <a:pt x="335" y="598"/>
                  </a:lnTo>
                  <a:lnTo>
                    <a:pt x="343" y="598"/>
                  </a:lnTo>
                  <a:lnTo>
                    <a:pt x="351" y="598"/>
                  </a:lnTo>
                  <a:lnTo>
                    <a:pt x="359" y="598"/>
                  </a:lnTo>
                  <a:lnTo>
                    <a:pt x="367" y="598"/>
                  </a:lnTo>
                  <a:lnTo>
                    <a:pt x="374" y="598"/>
                  </a:lnTo>
                  <a:lnTo>
                    <a:pt x="382" y="598"/>
                  </a:lnTo>
                  <a:lnTo>
                    <a:pt x="390" y="598"/>
                  </a:lnTo>
                  <a:lnTo>
                    <a:pt x="398" y="598"/>
                  </a:lnTo>
                  <a:lnTo>
                    <a:pt x="405" y="597"/>
                  </a:lnTo>
                  <a:lnTo>
                    <a:pt x="413" y="597"/>
                  </a:lnTo>
                  <a:lnTo>
                    <a:pt x="421" y="595"/>
                  </a:lnTo>
                  <a:lnTo>
                    <a:pt x="429" y="594"/>
                  </a:lnTo>
                  <a:lnTo>
                    <a:pt x="437" y="592"/>
                  </a:lnTo>
                  <a:lnTo>
                    <a:pt x="445" y="587"/>
                  </a:lnTo>
                  <a:lnTo>
                    <a:pt x="452" y="584"/>
                  </a:lnTo>
                  <a:lnTo>
                    <a:pt x="460" y="584"/>
                  </a:lnTo>
                  <a:lnTo>
                    <a:pt x="468" y="588"/>
                  </a:lnTo>
                  <a:lnTo>
                    <a:pt x="476" y="593"/>
                  </a:lnTo>
                  <a:lnTo>
                    <a:pt x="483" y="596"/>
                  </a:lnTo>
                  <a:lnTo>
                    <a:pt x="491" y="597"/>
                  </a:lnTo>
                  <a:lnTo>
                    <a:pt x="499" y="597"/>
                  </a:lnTo>
                  <a:lnTo>
                    <a:pt x="507" y="597"/>
                  </a:lnTo>
                  <a:lnTo>
                    <a:pt x="515" y="595"/>
                  </a:lnTo>
                  <a:lnTo>
                    <a:pt x="523" y="594"/>
                  </a:lnTo>
                  <a:lnTo>
                    <a:pt x="530" y="594"/>
                  </a:lnTo>
                  <a:lnTo>
                    <a:pt x="538" y="595"/>
                  </a:lnTo>
                  <a:lnTo>
                    <a:pt x="546" y="597"/>
                  </a:lnTo>
                  <a:lnTo>
                    <a:pt x="554" y="597"/>
                  </a:lnTo>
                  <a:lnTo>
                    <a:pt x="561" y="596"/>
                  </a:lnTo>
                  <a:lnTo>
                    <a:pt x="570" y="594"/>
                  </a:lnTo>
                  <a:lnTo>
                    <a:pt x="577" y="592"/>
                  </a:lnTo>
                  <a:lnTo>
                    <a:pt x="585" y="592"/>
                  </a:lnTo>
                  <a:lnTo>
                    <a:pt x="593" y="592"/>
                  </a:lnTo>
                  <a:lnTo>
                    <a:pt x="601" y="593"/>
                  </a:lnTo>
                  <a:lnTo>
                    <a:pt x="608" y="593"/>
                  </a:lnTo>
                  <a:lnTo>
                    <a:pt x="616" y="592"/>
                  </a:lnTo>
                  <a:lnTo>
                    <a:pt x="624" y="591"/>
                  </a:lnTo>
                  <a:lnTo>
                    <a:pt x="632" y="590"/>
                  </a:lnTo>
                  <a:lnTo>
                    <a:pt x="639" y="591"/>
                  </a:lnTo>
                  <a:lnTo>
                    <a:pt x="648" y="592"/>
                  </a:lnTo>
                  <a:lnTo>
                    <a:pt x="656" y="593"/>
                  </a:lnTo>
                  <a:lnTo>
                    <a:pt x="663" y="595"/>
                  </a:lnTo>
                  <a:lnTo>
                    <a:pt x="671" y="596"/>
                  </a:lnTo>
                  <a:lnTo>
                    <a:pt x="679" y="596"/>
                  </a:lnTo>
                  <a:lnTo>
                    <a:pt x="687" y="596"/>
                  </a:lnTo>
                  <a:lnTo>
                    <a:pt x="694" y="596"/>
                  </a:lnTo>
                  <a:lnTo>
                    <a:pt x="702" y="597"/>
                  </a:lnTo>
                  <a:lnTo>
                    <a:pt x="710" y="597"/>
                  </a:lnTo>
                  <a:lnTo>
                    <a:pt x="718" y="596"/>
                  </a:lnTo>
                  <a:lnTo>
                    <a:pt x="726" y="595"/>
                  </a:lnTo>
                  <a:lnTo>
                    <a:pt x="734" y="595"/>
                  </a:lnTo>
                  <a:lnTo>
                    <a:pt x="741" y="594"/>
                  </a:lnTo>
                  <a:lnTo>
                    <a:pt x="749" y="594"/>
                  </a:lnTo>
                  <a:lnTo>
                    <a:pt x="757" y="594"/>
                  </a:lnTo>
                  <a:lnTo>
                    <a:pt x="765" y="594"/>
                  </a:lnTo>
                  <a:lnTo>
                    <a:pt x="772" y="594"/>
                  </a:lnTo>
                  <a:lnTo>
                    <a:pt x="780" y="594"/>
                  </a:lnTo>
                  <a:lnTo>
                    <a:pt x="788" y="593"/>
                  </a:lnTo>
                  <a:lnTo>
                    <a:pt x="796" y="592"/>
                  </a:lnTo>
                  <a:lnTo>
                    <a:pt x="804" y="591"/>
                  </a:lnTo>
                  <a:lnTo>
                    <a:pt x="812" y="592"/>
                  </a:lnTo>
                  <a:lnTo>
                    <a:pt x="819" y="594"/>
                  </a:lnTo>
                  <a:lnTo>
                    <a:pt x="827" y="595"/>
                  </a:lnTo>
                  <a:lnTo>
                    <a:pt x="835" y="596"/>
                  </a:lnTo>
                  <a:lnTo>
                    <a:pt x="843" y="595"/>
                  </a:lnTo>
                  <a:lnTo>
                    <a:pt x="850" y="594"/>
                  </a:lnTo>
                  <a:lnTo>
                    <a:pt x="858" y="593"/>
                  </a:lnTo>
                  <a:lnTo>
                    <a:pt x="866" y="594"/>
                  </a:lnTo>
                  <a:lnTo>
                    <a:pt x="874" y="595"/>
                  </a:lnTo>
                  <a:lnTo>
                    <a:pt x="882" y="596"/>
                  </a:lnTo>
                  <a:lnTo>
                    <a:pt x="890" y="596"/>
                  </a:lnTo>
                  <a:lnTo>
                    <a:pt x="897" y="595"/>
                  </a:lnTo>
                  <a:lnTo>
                    <a:pt x="905" y="594"/>
                  </a:lnTo>
                  <a:lnTo>
                    <a:pt x="913" y="595"/>
                  </a:lnTo>
                  <a:lnTo>
                    <a:pt x="921" y="596"/>
                  </a:lnTo>
                  <a:lnTo>
                    <a:pt x="928" y="596"/>
                  </a:lnTo>
                  <a:lnTo>
                    <a:pt x="936" y="594"/>
                  </a:lnTo>
                  <a:lnTo>
                    <a:pt x="944" y="591"/>
                  </a:lnTo>
                  <a:lnTo>
                    <a:pt x="952" y="589"/>
                  </a:lnTo>
                  <a:lnTo>
                    <a:pt x="960" y="587"/>
                  </a:lnTo>
                  <a:lnTo>
                    <a:pt x="968" y="588"/>
                  </a:lnTo>
                  <a:lnTo>
                    <a:pt x="975" y="589"/>
                  </a:lnTo>
                  <a:lnTo>
                    <a:pt x="983" y="590"/>
                  </a:lnTo>
                  <a:lnTo>
                    <a:pt x="991" y="590"/>
                  </a:lnTo>
                  <a:lnTo>
                    <a:pt x="999" y="590"/>
                  </a:lnTo>
                  <a:lnTo>
                    <a:pt x="1006" y="590"/>
                  </a:lnTo>
                  <a:lnTo>
                    <a:pt x="1014" y="591"/>
                  </a:lnTo>
                  <a:lnTo>
                    <a:pt x="1022" y="592"/>
                  </a:lnTo>
                  <a:lnTo>
                    <a:pt x="1030" y="593"/>
                  </a:lnTo>
                  <a:lnTo>
                    <a:pt x="1038" y="593"/>
                  </a:lnTo>
                  <a:lnTo>
                    <a:pt x="1046" y="594"/>
                  </a:lnTo>
                  <a:lnTo>
                    <a:pt x="1053" y="595"/>
                  </a:lnTo>
                  <a:lnTo>
                    <a:pt x="1061" y="595"/>
                  </a:lnTo>
                  <a:lnTo>
                    <a:pt x="1069" y="595"/>
                  </a:lnTo>
                  <a:lnTo>
                    <a:pt x="1077" y="594"/>
                  </a:lnTo>
                  <a:lnTo>
                    <a:pt x="1084" y="593"/>
                  </a:lnTo>
                  <a:lnTo>
                    <a:pt x="1092" y="592"/>
                  </a:lnTo>
                  <a:lnTo>
                    <a:pt x="1100" y="591"/>
                  </a:lnTo>
                  <a:lnTo>
                    <a:pt x="1108" y="590"/>
                  </a:lnTo>
                  <a:lnTo>
                    <a:pt x="1116" y="589"/>
                  </a:lnTo>
                  <a:lnTo>
                    <a:pt x="1124" y="590"/>
                  </a:lnTo>
                  <a:lnTo>
                    <a:pt x="1131" y="590"/>
                  </a:lnTo>
                  <a:lnTo>
                    <a:pt x="1139" y="591"/>
                  </a:lnTo>
                  <a:lnTo>
                    <a:pt x="1147" y="592"/>
                  </a:lnTo>
                  <a:lnTo>
                    <a:pt x="1155" y="592"/>
                  </a:lnTo>
                  <a:lnTo>
                    <a:pt x="1162" y="593"/>
                  </a:lnTo>
                  <a:lnTo>
                    <a:pt x="1170" y="594"/>
                  </a:lnTo>
                  <a:lnTo>
                    <a:pt x="1178" y="594"/>
                  </a:lnTo>
                  <a:lnTo>
                    <a:pt x="1186" y="594"/>
                  </a:lnTo>
                  <a:lnTo>
                    <a:pt x="1194" y="594"/>
                  </a:lnTo>
                  <a:lnTo>
                    <a:pt x="1202" y="593"/>
                  </a:lnTo>
                  <a:lnTo>
                    <a:pt x="1209" y="592"/>
                  </a:lnTo>
                  <a:lnTo>
                    <a:pt x="1217" y="591"/>
                  </a:lnTo>
                  <a:lnTo>
                    <a:pt x="1225" y="588"/>
                  </a:lnTo>
                  <a:lnTo>
                    <a:pt x="1233" y="586"/>
                  </a:lnTo>
                  <a:lnTo>
                    <a:pt x="1240" y="583"/>
                  </a:lnTo>
                  <a:lnTo>
                    <a:pt x="1248" y="580"/>
                  </a:lnTo>
                  <a:lnTo>
                    <a:pt x="1256" y="580"/>
                  </a:lnTo>
                  <a:lnTo>
                    <a:pt x="1264" y="583"/>
                  </a:lnTo>
                  <a:lnTo>
                    <a:pt x="1272" y="587"/>
                  </a:lnTo>
                  <a:lnTo>
                    <a:pt x="1280" y="590"/>
                  </a:lnTo>
                  <a:lnTo>
                    <a:pt x="1287" y="589"/>
                  </a:lnTo>
                  <a:lnTo>
                    <a:pt x="1295" y="587"/>
                  </a:lnTo>
                  <a:lnTo>
                    <a:pt x="1303" y="585"/>
                  </a:lnTo>
                  <a:lnTo>
                    <a:pt x="1311" y="585"/>
                  </a:lnTo>
                  <a:lnTo>
                    <a:pt x="1319" y="585"/>
                  </a:lnTo>
                  <a:lnTo>
                    <a:pt x="1326" y="587"/>
                  </a:lnTo>
                  <a:lnTo>
                    <a:pt x="1335" y="588"/>
                  </a:lnTo>
                  <a:lnTo>
                    <a:pt x="1342" y="590"/>
                  </a:lnTo>
                  <a:lnTo>
                    <a:pt x="1350" y="591"/>
                  </a:lnTo>
                  <a:lnTo>
                    <a:pt x="1358" y="592"/>
                  </a:lnTo>
                  <a:lnTo>
                    <a:pt x="1366" y="593"/>
                  </a:lnTo>
                  <a:lnTo>
                    <a:pt x="1373" y="594"/>
                  </a:lnTo>
                  <a:lnTo>
                    <a:pt x="1381" y="594"/>
                  </a:lnTo>
                  <a:lnTo>
                    <a:pt x="1389" y="592"/>
                  </a:lnTo>
                  <a:lnTo>
                    <a:pt x="1397" y="590"/>
                  </a:lnTo>
                  <a:lnTo>
                    <a:pt x="1404" y="590"/>
                  </a:lnTo>
                  <a:lnTo>
                    <a:pt x="1413" y="591"/>
                  </a:lnTo>
                  <a:lnTo>
                    <a:pt x="1420" y="592"/>
                  </a:lnTo>
                  <a:lnTo>
                    <a:pt x="1428" y="589"/>
                  </a:lnTo>
                  <a:lnTo>
                    <a:pt x="1436" y="585"/>
                  </a:lnTo>
                  <a:lnTo>
                    <a:pt x="1444" y="582"/>
                  </a:lnTo>
                  <a:lnTo>
                    <a:pt x="1451" y="583"/>
                  </a:lnTo>
                  <a:lnTo>
                    <a:pt x="1459" y="587"/>
                  </a:lnTo>
                  <a:lnTo>
                    <a:pt x="1467" y="590"/>
                  </a:lnTo>
                  <a:lnTo>
                    <a:pt x="1475" y="592"/>
                  </a:lnTo>
                  <a:lnTo>
                    <a:pt x="1482" y="591"/>
                  </a:lnTo>
                  <a:lnTo>
                    <a:pt x="1491" y="589"/>
                  </a:lnTo>
                  <a:lnTo>
                    <a:pt x="1498" y="587"/>
                  </a:lnTo>
                  <a:lnTo>
                    <a:pt x="1506" y="584"/>
                  </a:lnTo>
                  <a:lnTo>
                    <a:pt x="1514" y="581"/>
                  </a:lnTo>
                  <a:lnTo>
                    <a:pt x="1522" y="581"/>
                  </a:lnTo>
                  <a:lnTo>
                    <a:pt x="1529" y="586"/>
                  </a:lnTo>
                  <a:lnTo>
                    <a:pt x="1537" y="591"/>
                  </a:lnTo>
                  <a:lnTo>
                    <a:pt x="1545" y="594"/>
                  </a:lnTo>
                  <a:lnTo>
                    <a:pt x="1553" y="595"/>
                  </a:lnTo>
                  <a:lnTo>
                    <a:pt x="1561" y="593"/>
                  </a:lnTo>
                  <a:lnTo>
                    <a:pt x="1569" y="592"/>
                  </a:lnTo>
                  <a:lnTo>
                    <a:pt x="1576" y="592"/>
                  </a:lnTo>
                  <a:lnTo>
                    <a:pt x="1584" y="591"/>
                  </a:lnTo>
                  <a:lnTo>
                    <a:pt x="1592" y="590"/>
                  </a:lnTo>
                  <a:lnTo>
                    <a:pt x="1600" y="587"/>
                  </a:lnTo>
                  <a:lnTo>
                    <a:pt x="1607" y="586"/>
                  </a:lnTo>
                  <a:lnTo>
                    <a:pt x="1615" y="585"/>
                  </a:lnTo>
                  <a:lnTo>
                    <a:pt x="1623" y="586"/>
                  </a:lnTo>
                  <a:lnTo>
                    <a:pt x="1631" y="586"/>
                  </a:lnTo>
                  <a:lnTo>
                    <a:pt x="1639" y="586"/>
                  </a:lnTo>
                  <a:lnTo>
                    <a:pt x="1647" y="586"/>
                  </a:lnTo>
                  <a:lnTo>
                    <a:pt x="1654" y="586"/>
                  </a:lnTo>
                  <a:lnTo>
                    <a:pt x="1662" y="586"/>
                  </a:lnTo>
                  <a:lnTo>
                    <a:pt x="1670" y="587"/>
                  </a:lnTo>
                  <a:lnTo>
                    <a:pt x="1678" y="587"/>
                  </a:lnTo>
                  <a:lnTo>
                    <a:pt x="1685" y="585"/>
                  </a:lnTo>
                  <a:lnTo>
                    <a:pt x="1693" y="579"/>
                  </a:lnTo>
                  <a:lnTo>
                    <a:pt x="1701" y="569"/>
                  </a:lnTo>
                  <a:lnTo>
                    <a:pt x="1709" y="550"/>
                  </a:lnTo>
                  <a:lnTo>
                    <a:pt x="1717" y="514"/>
                  </a:lnTo>
                  <a:lnTo>
                    <a:pt x="1725" y="452"/>
                  </a:lnTo>
                  <a:lnTo>
                    <a:pt x="1732" y="363"/>
                  </a:lnTo>
                  <a:lnTo>
                    <a:pt x="1740" y="261"/>
                  </a:lnTo>
                  <a:lnTo>
                    <a:pt x="1748" y="161"/>
                  </a:lnTo>
                  <a:lnTo>
                    <a:pt x="1756" y="75"/>
                  </a:lnTo>
                  <a:lnTo>
                    <a:pt x="1763" y="17"/>
                  </a:lnTo>
                  <a:lnTo>
                    <a:pt x="1771" y="0"/>
                  </a:lnTo>
                  <a:lnTo>
                    <a:pt x="1779" y="36"/>
                  </a:lnTo>
                  <a:lnTo>
                    <a:pt x="1787" y="115"/>
                  </a:lnTo>
                  <a:lnTo>
                    <a:pt x="1795" y="213"/>
                  </a:lnTo>
                  <a:lnTo>
                    <a:pt x="1803" y="311"/>
                  </a:lnTo>
                  <a:lnTo>
                    <a:pt x="1810" y="398"/>
                  </a:lnTo>
                  <a:lnTo>
                    <a:pt x="1818" y="469"/>
                  </a:lnTo>
                  <a:lnTo>
                    <a:pt x="1826" y="520"/>
                  </a:lnTo>
                  <a:lnTo>
                    <a:pt x="1834" y="550"/>
                  </a:lnTo>
                  <a:lnTo>
                    <a:pt x="1841" y="565"/>
                  </a:lnTo>
                  <a:lnTo>
                    <a:pt x="1849" y="572"/>
                  </a:lnTo>
                  <a:lnTo>
                    <a:pt x="1857" y="575"/>
                  </a:lnTo>
                  <a:lnTo>
                    <a:pt x="1865" y="577"/>
                  </a:lnTo>
                  <a:lnTo>
                    <a:pt x="1873" y="577"/>
                  </a:lnTo>
                  <a:lnTo>
                    <a:pt x="1881" y="577"/>
                  </a:lnTo>
                  <a:lnTo>
                    <a:pt x="1888" y="576"/>
                  </a:lnTo>
                  <a:lnTo>
                    <a:pt x="1896" y="576"/>
                  </a:lnTo>
                  <a:lnTo>
                    <a:pt x="1904" y="579"/>
                  </a:lnTo>
                  <a:lnTo>
                    <a:pt x="1912" y="584"/>
                  </a:lnTo>
                  <a:lnTo>
                    <a:pt x="1919" y="587"/>
                  </a:lnTo>
                  <a:lnTo>
                    <a:pt x="1927" y="587"/>
                  </a:lnTo>
                  <a:lnTo>
                    <a:pt x="1935" y="585"/>
                  </a:lnTo>
                  <a:lnTo>
                    <a:pt x="1943" y="584"/>
                  </a:lnTo>
                  <a:lnTo>
                    <a:pt x="1951" y="583"/>
                  </a:lnTo>
                  <a:lnTo>
                    <a:pt x="1959" y="583"/>
                  </a:lnTo>
                  <a:lnTo>
                    <a:pt x="1967" y="584"/>
                  </a:lnTo>
                  <a:lnTo>
                    <a:pt x="1974" y="588"/>
                  </a:lnTo>
                  <a:lnTo>
                    <a:pt x="1982" y="592"/>
                  </a:lnTo>
                  <a:lnTo>
                    <a:pt x="1990" y="594"/>
                  </a:lnTo>
                  <a:lnTo>
                    <a:pt x="1998" y="595"/>
                  </a:lnTo>
                  <a:lnTo>
                    <a:pt x="2005" y="594"/>
                  </a:lnTo>
                  <a:lnTo>
                    <a:pt x="2014" y="593"/>
                  </a:lnTo>
                  <a:lnTo>
                    <a:pt x="2021" y="591"/>
                  </a:lnTo>
                  <a:lnTo>
                    <a:pt x="2029" y="590"/>
                  </a:lnTo>
                  <a:lnTo>
                    <a:pt x="2037" y="588"/>
                  </a:lnTo>
                  <a:lnTo>
                    <a:pt x="2045" y="587"/>
                  </a:lnTo>
                  <a:lnTo>
                    <a:pt x="2052" y="587"/>
                  </a:lnTo>
                  <a:lnTo>
                    <a:pt x="2060" y="589"/>
                  </a:lnTo>
                  <a:lnTo>
                    <a:pt x="2068" y="590"/>
                  </a:lnTo>
                  <a:lnTo>
                    <a:pt x="2076" y="591"/>
                  </a:lnTo>
                  <a:lnTo>
                    <a:pt x="2083" y="592"/>
                  </a:lnTo>
                  <a:lnTo>
                    <a:pt x="2092" y="593"/>
                  </a:lnTo>
                  <a:lnTo>
                    <a:pt x="2099" y="595"/>
                  </a:lnTo>
                  <a:lnTo>
                    <a:pt x="2107" y="596"/>
                  </a:lnTo>
                  <a:lnTo>
                    <a:pt x="2115" y="597"/>
                  </a:lnTo>
                  <a:lnTo>
                    <a:pt x="2123" y="595"/>
                  </a:lnTo>
                  <a:lnTo>
                    <a:pt x="2130" y="594"/>
                  </a:lnTo>
                  <a:lnTo>
                    <a:pt x="2138" y="593"/>
                  </a:lnTo>
                  <a:lnTo>
                    <a:pt x="2146" y="591"/>
                  </a:lnTo>
                  <a:lnTo>
                    <a:pt x="2154" y="588"/>
                  </a:lnTo>
                  <a:lnTo>
                    <a:pt x="2161" y="587"/>
                  </a:lnTo>
                  <a:lnTo>
                    <a:pt x="2170" y="588"/>
                  </a:lnTo>
                  <a:lnTo>
                    <a:pt x="2177" y="590"/>
                  </a:lnTo>
                  <a:lnTo>
                    <a:pt x="2185" y="591"/>
                  </a:lnTo>
                  <a:lnTo>
                    <a:pt x="2193" y="591"/>
                  </a:lnTo>
                  <a:lnTo>
                    <a:pt x="2201" y="592"/>
                  </a:lnTo>
                  <a:lnTo>
                    <a:pt x="2208" y="592"/>
                  </a:lnTo>
                  <a:lnTo>
                    <a:pt x="2216" y="593"/>
                  </a:lnTo>
                  <a:lnTo>
                    <a:pt x="2224" y="594"/>
                  </a:lnTo>
                  <a:lnTo>
                    <a:pt x="2232" y="594"/>
                  </a:lnTo>
                  <a:lnTo>
                    <a:pt x="2239" y="593"/>
                  </a:lnTo>
                  <a:lnTo>
                    <a:pt x="2248" y="592"/>
                  </a:lnTo>
                  <a:lnTo>
                    <a:pt x="2255" y="592"/>
                  </a:lnTo>
                  <a:lnTo>
                    <a:pt x="2263" y="593"/>
                  </a:lnTo>
                  <a:lnTo>
                    <a:pt x="2271" y="594"/>
                  </a:lnTo>
                  <a:lnTo>
                    <a:pt x="2279" y="594"/>
                  </a:lnTo>
                  <a:lnTo>
                    <a:pt x="2286" y="594"/>
                  </a:lnTo>
                  <a:lnTo>
                    <a:pt x="2294" y="593"/>
                  </a:lnTo>
                  <a:lnTo>
                    <a:pt x="2302" y="593"/>
                  </a:lnTo>
                  <a:lnTo>
                    <a:pt x="2310" y="593"/>
                  </a:lnTo>
                  <a:lnTo>
                    <a:pt x="2317" y="592"/>
                  </a:lnTo>
                  <a:lnTo>
                    <a:pt x="2326" y="590"/>
                  </a:lnTo>
                  <a:lnTo>
                    <a:pt x="2333" y="589"/>
                  </a:lnTo>
                  <a:lnTo>
                    <a:pt x="2341" y="589"/>
                  </a:lnTo>
                  <a:lnTo>
                    <a:pt x="2349" y="590"/>
                  </a:lnTo>
                  <a:lnTo>
                    <a:pt x="2357" y="592"/>
                  </a:lnTo>
                  <a:lnTo>
                    <a:pt x="2364" y="593"/>
                  </a:lnTo>
                  <a:lnTo>
                    <a:pt x="2372" y="595"/>
                  </a:lnTo>
                  <a:lnTo>
                    <a:pt x="2380" y="595"/>
                  </a:lnTo>
                  <a:lnTo>
                    <a:pt x="2388" y="596"/>
                  </a:lnTo>
                  <a:lnTo>
                    <a:pt x="2395" y="595"/>
                  </a:lnTo>
                  <a:lnTo>
                    <a:pt x="2404" y="593"/>
                  </a:lnTo>
                  <a:lnTo>
                    <a:pt x="2411" y="591"/>
                  </a:lnTo>
                  <a:lnTo>
                    <a:pt x="2419" y="590"/>
                  </a:lnTo>
                  <a:lnTo>
                    <a:pt x="2427" y="589"/>
                  </a:lnTo>
                  <a:lnTo>
                    <a:pt x="2435" y="590"/>
                  </a:lnTo>
                  <a:lnTo>
                    <a:pt x="2442" y="591"/>
                  </a:lnTo>
                  <a:lnTo>
                    <a:pt x="2450" y="592"/>
                  </a:lnTo>
                  <a:lnTo>
                    <a:pt x="2458" y="593"/>
                  </a:lnTo>
                  <a:lnTo>
                    <a:pt x="2466" y="593"/>
                  </a:lnTo>
                  <a:lnTo>
                    <a:pt x="2473" y="595"/>
                  </a:lnTo>
                  <a:lnTo>
                    <a:pt x="2482" y="597"/>
                  </a:lnTo>
                  <a:lnTo>
                    <a:pt x="2489" y="597"/>
                  </a:lnTo>
                  <a:lnTo>
                    <a:pt x="2497" y="598"/>
                  </a:lnTo>
                  <a:lnTo>
                    <a:pt x="2505" y="597"/>
                  </a:lnTo>
                  <a:lnTo>
                    <a:pt x="2513" y="597"/>
                  </a:lnTo>
                  <a:lnTo>
                    <a:pt x="2520" y="595"/>
                  </a:lnTo>
                  <a:lnTo>
                    <a:pt x="2528" y="594"/>
                  </a:lnTo>
                  <a:lnTo>
                    <a:pt x="2536" y="594"/>
                  </a:lnTo>
                  <a:lnTo>
                    <a:pt x="2544" y="593"/>
                  </a:lnTo>
                  <a:lnTo>
                    <a:pt x="2552" y="593"/>
                  </a:lnTo>
                  <a:lnTo>
                    <a:pt x="2560" y="592"/>
                  </a:lnTo>
                  <a:lnTo>
                    <a:pt x="2567" y="592"/>
                  </a:lnTo>
                  <a:lnTo>
                    <a:pt x="2575" y="592"/>
                  </a:lnTo>
                  <a:lnTo>
                    <a:pt x="2583" y="591"/>
                  </a:lnTo>
                  <a:lnTo>
                    <a:pt x="2591" y="592"/>
                  </a:lnTo>
                  <a:lnTo>
                    <a:pt x="2599" y="592"/>
                  </a:lnTo>
                  <a:lnTo>
                    <a:pt x="2606" y="593"/>
                  </a:lnTo>
                  <a:lnTo>
                    <a:pt x="2614" y="594"/>
                  </a:lnTo>
                  <a:lnTo>
                    <a:pt x="2622" y="593"/>
                  </a:lnTo>
                  <a:lnTo>
                    <a:pt x="2630" y="591"/>
                  </a:lnTo>
                  <a:lnTo>
                    <a:pt x="2638" y="587"/>
                  </a:lnTo>
                  <a:lnTo>
                    <a:pt x="2646" y="586"/>
                  </a:lnTo>
                  <a:lnTo>
                    <a:pt x="2653" y="589"/>
                  </a:lnTo>
                  <a:lnTo>
                    <a:pt x="2661" y="593"/>
                  </a:lnTo>
                  <a:lnTo>
                    <a:pt x="2669" y="594"/>
                  </a:lnTo>
                  <a:lnTo>
                    <a:pt x="2677" y="593"/>
                  </a:lnTo>
                  <a:lnTo>
                    <a:pt x="2684" y="590"/>
                  </a:lnTo>
                  <a:lnTo>
                    <a:pt x="2692" y="587"/>
                  </a:lnTo>
                  <a:lnTo>
                    <a:pt x="2700" y="587"/>
                  </a:lnTo>
                  <a:lnTo>
                    <a:pt x="2708" y="590"/>
                  </a:lnTo>
                  <a:lnTo>
                    <a:pt x="2716" y="593"/>
                  </a:lnTo>
                  <a:lnTo>
                    <a:pt x="2724" y="596"/>
                  </a:lnTo>
                  <a:lnTo>
                    <a:pt x="2731" y="597"/>
                  </a:lnTo>
                  <a:lnTo>
                    <a:pt x="2739" y="597"/>
                  </a:lnTo>
                  <a:lnTo>
                    <a:pt x="2747" y="595"/>
                  </a:lnTo>
                  <a:lnTo>
                    <a:pt x="2755" y="594"/>
                  </a:lnTo>
                  <a:lnTo>
                    <a:pt x="2762" y="592"/>
                  </a:lnTo>
                  <a:lnTo>
                    <a:pt x="2770" y="591"/>
                  </a:lnTo>
                  <a:lnTo>
                    <a:pt x="2778" y="591"/>
                  </a:lnTo>
                  <a:lnTo>
                    <a:pt x="2786" y="591"/>
                  </a:lnTo>
                  <a:lnTo>
                    <a:pt x="2794" y="592"/>
                  </a:lnTo>
                  <a:lnTo>
                    <a:pt x="2802" y="593"/>
                  </a:lnTo>
                  <a:lnTo>
                    <a:pt x="2809" y="593"/>
                  </a:lnTo>
                  <a:lnTo>
                    <a:pt x="2817" y="593"/>
                  </a:lnTo>
                  <a:lnTo>
                    <a:pt x="2825" y="593"/>
                  </a:lnTo>
                  <a:lnTo>
                    <a:pt x="2833" y="593"/>
                  </a:lnTo>
                  <a:lnTo>
                    <a:pt x="2840" y="593"/>
                  </a:lnTo>
                  <a:lnTo>
                    <a:pt x="2848" y="593"/>
                  </a:lnTo>
                  <a:lnTo>
                    <a:pt x="2856" y="592"/>
                  </a:lnTo>
                  <a:lnTo>
                    <a:pt x="2864" y="591"/>
                  </a:lnTo>
                  <a:lnTo>
                    <a:pt x="2872" y="590"/>
                  </a:lnTo>
                  <a:lnTo>
                    <a:pt x="2880" y="589"/>
                  </a:lnTo>
                  <a:lnTo>
                    <a:pt x="2887" y="588"/>
                  </a:lnTo>
                  <a:lnTo>
                    <a:pt x="2895" y="590"/>
                  </a:lnTo>
                  <a:lnTo>
                    <a:pt x="2903" y="591"/>
                  </a:lnTo>
                  <a:lnTo>
                    <a:pt x="2911" y="592"/>
                  </a:lnTo>
                  <a:lnTo>
                    <a:pt x="2918" y="592"/>
                  </a:lnTo>
                  <a:lnTo>
                    <a:pt x="2926" y="590"/>
                  </a:lnTo>
                  <a:lnTo>
                    <a:pt x="2934" y="588"/>
                  </a:lnTo>
                  <a:lnTo>
                    <a:pt x="2942" y="587"/>
                  </a:lnTo>
                  <a:lnTo>
                    <a:pt x="2950" y="586"/>
                  </a:lnTo>
                  <a:lnTo>
                    <a:pt x="2958" y="586"/>
                  </a:lnTo>
                  <a:lnTo>
                    <a:pt x="2965" y="586"/>
                  </a:lnTo>
                  <a:lnTo>
                    <a:pt x="2973" y="586"/>
                  </a:lnTo>
                  <a:lnTo>
                    <a:pt x="2981" y="587"/>
                  </a:lnTo>
                  <a:lnTo>
                    <a:pt x="2989" y="588"/>
                  </a:lnTo>
                  <a:lnTo>
                    <a:pt x="2996" y="588"/>
                  </a:lnTo>
                  <a:lnTo>
                    <a:pt x="3005" y="586"/>
                  </a:lnTo>
                  <a:lnTo>
                    <a:pt x="3012" y="586"/>
                  </a:lnTo>
                  <a:lnTo>
                    <a:pt x="3020" y="587"/>
                  </a:lnTo>
                  <a:lnTo>
                    <a:pt x="3028" y="588"/>
                  </a:lnTo>
                  <a:lnTo>
                    <a:pt x="3036" y="589"/>
                  </a:lnTo>
                  <a:lnTo>
                    <a:pt x="3043" y="589"/>
                  </a:lnTo>
                  <a:lnTo>
                    <a:pt x="3051" y="589"/>
                  </a:lnTo>
                  <a:lnTo>
                    <a:pt x="3059" y="589"/>
                  </a:lnTo>
                  <a:lnTo>
                    <a:pt x="3067" y="590"/>
                  </a:lnTo>
                  <a:lnTo>
                    <a:pt x="3074" y="590"/>
                  </a:lnTo>
                  <a:lnTo>
                    <a:pt x="3083" y="591"/>
                  </a:lnTo>
                  <a:lnTo>
                    <a:pt x="3090" y="592"/>
                  </a:lnTo>
                  <a:lnTo>
                    <a:pt x="3098" y="593"/>
                  </a:lnTo>
                  <a:lnTo>
                    <a:pt x="3106" y="594"/>
                  </a:lnTo>
                  <a:lnTo>
                    <a:pt x="3114" y="594"/>
                  </a:lnTo>
                  <a:lnTo>
                    <a:pt x="3121" y="593"/>
                  </a:lnTo>
                  <a:lnTo>
                    <a:pt x="3129" y="591"/>
                  </a:lnTo>
                  <a:lnTo>
                    <a:pt x="3137" y="588"/>
                  </a:lnTo>
                  <a:lnTo>
                    <a:pt x="3145" y="587"/>
                  </a:lnTo>
                  <a:lnTo>
                    <a:pt x="3152" y="585"/>
                  </a:lnTo>
                  <a:lnTo>
                    <a:pt x="3161" y="584"/>
                  </a:lnTo>
                  <a:lnTo>
                    <a:pt x="3168" y="583"/>
                  </a:lnTo>
                  <a:lnTo>
                    <a:pt x="3176" y="582"/>
                  </a:lnTo>
                  <a:lnTo>
                    <a:pt x="3184" y="582"/>
                  </a:lnTo>
                  <a:lnTo>
                    <a:pt x="3192" y="582"/>
                  </a:lnTo>
                  <a:lnTo>
                    <a:pt x="3199" y="583"/>
                  </a:lnTo>
                  <a:lnTo>
                    <a:pt x="3207" y="584"/>
                  </a:lnTo>
                  <a:lnTo>
                    <a:pt x="3215" y="587"/>
                  </a:lnTo>
                  <a:lnTo>
                    <a:pt x="3223" y="591"/>
                  </a:lnTo>
                  <a:lnTo>
                    <a:pt x="3230" y="592"/>
                  </a:lnTo>
                  <a:lnTo>
                    <a:pt x="3239" y="592"/>
                  </a:lnTo>
                  <a:lnTo>
                    <a:pt x="3246" y="591"/>
                  </a:lnTo>
                  <a:lnTo>
                    <a:pt x="3254" y="591"/>
                  </a:lnTo>
                  <a:lnTo>
                    <a:pt x="3262" y="591"/>
                  </a:lnTo>
                  <a:lnTo>
                    <a:pt x="3270" y="590"/>
                  </a:lnTo>
                  <a:lnTo>
                    <a:pt x="3278" y="586"/>
                  </a:lnTo>
                  <a:lnTo>
                    <a:pt x="3285" y="581"/>
                  </a:lnTo>
                  <a:lnTo>
                    <a:pt x="3293" y="577"/>
                  </a:lnTo>
                  <a:lnTo>
                    <a:pt x="3301" y="576"/>
                  </a:lnTo>
                  <a:lnTo>
                    <a:pt x="3309" y="578"/>
                  </a:lnTo>
                  <a:lnTo>
                    <a:pt x="3317" y="580"/>
                  </a:lnTo>
                  <a:lnTo>
                    <a:pt x="3325" y="581"/>
                  </a:lnTo>
                  <a:lnTo>
                    <a:pt x="3332" y="580"/>
                  </a:lnTo>
                  <a:lnTo>
                    <a:pt x="3340" y="580"/>
                  </a:lnTo>
                  <a:lnTo>
                    <a:pt x="3348" y="581"/>
                  </a:lnTo>
                  <a:lnTo>
                    <a:pt x="3356" y="584"/>
                  </a:lnTo>
                  <a:lnTo>
                    <a:pt x="3363" y="585"/>
                  </a:lnTo>
                  <a:lnTo>
                    <a:pt x="3371" y="583"/>
                  </a:lnTo>
                  <a:lnTo>
                    <a:pt x="3379" y="580"/>
                  </a:lnTo>
                  <a:lnTo>
                    <a:pt x="3387" y="578"/>
                  </a:lnTo>
                  <a:lnTo>
                    <a:pt x="3395" y="577"/>
                  </a:lnTo>
                  <a:lnTo>
                    <a:pt x="3403" y="576"/>
                  </a:lnTo>
                  <a:lnTo>
                    <a:pt x="3410" y="574"/>
                  </a:lnTo>
                  <a:lnTo>
                    <a:pt x="3418" y="574"/>
                  </a:lnTo>
                  <a:lnTo>
                    <a:pt x="3426" y="575"/>
                  </a:lnTo>
                  <a:lnTo>
                    <a:pt x="3434" y="574"/>
                  </a:lnTo>
                  <a:lnTo>
                    <a:pt x="3441" y="569"/>
                  </a:lnTo>
                  <a:lnTo>
                    <a:pt x="3449" y="555"/>
                  </a:lnTo>
                  <a:lnTo>
                    <a:pt x="3457" y="534"/>
                  </a:lnTo>
                  <a:lnTo>
                    <a:pt x="3465" y="513"/>
                  </a:lnTo>
                  <a:lnTo>
                    <a:pt x="3473" y="499"/>
                  </a:lnTo>
                  <a:lnTo>
                    <a:pt x="3481" y="501"/>
                  </a:lnTo>
                  <a:lnTo>
                    <a:pt x="3488" y="516"/>
                  </a:lnTo>
                  <a:lnTo>
                    <a:pt x="3496" y="538"/>
                  </a:lnTo>
                  <a:lnTo>
                    <a:pt x="3504" y="557"/>
                  </a:lnTo>
                  <a:lnTo>
                    <a:pt x="3512" y="565"/>
                  </a:lnTo>
                  <a:lnTo>
                    <a:pt x="3519" y="565"/>
                  </a:lnTo>
                  <a:lnTo>
                    <a:pt x="3527" y="563"/>
                  </a:lnTo>
                  <a:lnTo>
                    <a:pt x="3535" y="560"/>
                  </a:lnTo>
                  <a:lnTo>
                    <a:pt x="3543" y="559"/>
                  </a:lnTo>
                  <a:lnTo>
                    <a:pt x="3551" y="558"/>
                  </a:lnTo>
                  <a:lnTo>
                    <a:pt x="3559" y="559"/>
                  </a:lnTo>
                  <a:lnTo>
                    <a:pt x="3566" y="560"/>
                  </a:lnTo>
                  <a:lnTo>
                    <a:pt x="3574" y="563"/>
                  </a:lnTo>
                  <a:lnTo>
                    <a:pt x="3582" y="569"/>
                  </a:lnTo>
                  <a:lnTo>
                    <a:pt x="3590" y="576"/>
                  </a:lnTo>
                  <a:lnTo>
                    <a:pt x="3597" y="581"/>
                  </a:lnTo>
                  <a:lnTo>
                    <a:pt x="3605" y="585"/>
                  </a:lnTo>
                  <a:lnTo>
                    <a:pt x="3613" y="585"/>
                  </a:lnTo>
                  <a:lnTo>
                    <a:pt x="3621" y="582"/>
                  </a:lnTo>
                  <a:lnTo>
                    <a:pt x="3629" y="578"/>
                  </a:lnTo>
                  <a:lnTo>
                    <a:pt x="3637" y="575"/>
                  </a:lnTo>
                  <a:lnTo>
                    <a:pt x="3644" y="576"/>
                  </a:lnTo>
                  <a:lnTo>
                    <a:pt x="3652" y="579"/>
                  </a:lnTo>
                  <a:lnTo>
                    <a:pt x="3660" y="583"/>
                  </a:lnTo>
                  <a:lnTo>
                    <a:pt x="3668" y="584"/>
                  </a:lnTo>
                  <a:lnTo>
                    <a:pt x="3675" y="583"/>
                  </a:lnTo>
                  <a:lnTo>
                    <a:pt x="3683" y="580"/>
                  </a:lnTo>
                  <a:lnTo>
                    <a:pt x="3691" y="579"/>
                  </a:lnTo>
                  <a:lnTo>
                    <a:pt x="3699" y="579"/>
                  </a:lnTo>
                  <a:lnTo>
                    <a:pt x="3707" y="580"/>
                  </a:lnTo>
                  <a:lnTo>
                    <a:pt x="3715" y="583"/>
                  </a:lnTo>
                  <a:lnTo>
                    <a:pt x="3722" y="583"/>
                  </a:lnTo>
                  <a:lnTo>
                    <a:pt x="3730" y="583"/>
                  </a:lnTo>
                  <a:lnTo>
                    <a:pt x="3738" y="581"/>
                  </a:lnTo>
                  <a:lnTo>
                    <a:pt x="3746" y="580"/>
                  </a:lnTo>
                  <a:lnTo>
                    <a:pt x="3753" y="579"/>
                  </a:lnTo>
                  <a:lnTo>
                    <a:pt x="3761" y="579"/>
                  </a:lnTo>
                  <a:lnTo>
                    <a:pt x="3769" y="580"/>
                  </a:lnTo>
                  <a:lnTo>
                    <a:pt x="3777" y="580"/>
                  </a:lnTo>
                  <a:lnTo>
                    <a:pt x="3785" y="581"/>
                  </a:lnTo>
                  <a:lnTo>
                    <a:pt x="3793" y="583"/>
                  </a:lnTo>
                  <a:lnTo>
                    <a:pt x="3800" y="584"/>
                  </a:lnTo>
                  <a:lnTo>
                    <a:pt x="3808" y="586"/>
                  </a:lnTo>
                  <a:lnTo>
                    <a:pt x="3816" y="586"/>
                  </a:lnTo>
                  <a:lnTo>
                    <a:pt x="3824" y="584"/>
                  </a:lnTo>
                  <a:lnTo>
                    <a:pt x="3831" y="579"/>
                  </a:lnTo>
                  <a:lnTo>
                    <a:pt x="3839" y="576"/>
                  </a:lnTo>
                  <a:lnTo>
                    <a:pt x="3847" y="576"/>
                  </a:lnTo>
                  <a:lnTo>
                    <a:pt x="3855" y="580"/>
                  </a:lnTo>
                  <a:lnTo>
                    <a:pt x="3863" y="585"/>
                  </a:lnTo>
                  <a:lnTo>
                    <a:pt x="3871" y="588"/>
                  </a:lnTo>
                  <a:lnTo>
                    <a:pt x="3878" y="590"/>
                  </a:lnTo>
                  <a:lnTo>
                    <a:pt x="3886" y="590"/>
                  </a:lnTo>
                  <a:lnTo>
                    <a:pt x="3894" y="590"/>
                  </a:lnTo>
                  <a:lnTo>
                    <a:pt x="3902" y="589"/>
                  </a:lnTo>
                  <a:lnTo>
                    <a:pt x="3910" y="588"/>
                  </a:lnTo>
                  <a:lnTo>
                    <a:pt x="3917" y="588"/>
                  </a:lnTo>
                  <a:lnTo>
                    <a:pt x="3926" y="589"/>
                  </a:lnTo>
                  <a:lnTo>
                    <a:pt x="3933" y="589"/>
                  </a:lnTo>
                  <a:lnTo>
                    <a:pt x="3941" y="588"/>
                  </a:lnTo>
                  <a:lnTo>
                    <a:pt x="3949" y="586"/>
                  </a:lnTo>
                  <a:lnTo>
                    <a:pt x="3957" y="583"/>
                  </a:lnTo>
                  <a:lnTo>
                    <a:pt x="3964" y="579"/>
                  </a:lnTo>
                  <a:lnTo>
                    <a:pt x="3972" y="576"/>
                  </a:lnTo>
                  <a:lnTo>
                    <a:pt x="3980" y="574"/>
                  </a:lnTo>
                  <a:lnTo>
                    <a:pt x="3988" y="577"/>
                  </a:lnTo>
                  <a:lnTo>
                    <a:pt x="3996" y="582"/>
                  </a:lnTo>
                  <a:lnTo>
                    <a:pt x="4004" y="587"/>
                  </a:lnTo>
                  <a:lnTo>
                    <a:pt x="4011" y="588"/>
                  </a:lnTo>
                  <a:lnTo>
                    <a:pt x="4019" y="587"/>
                  </a:lnTo>
                  <a:lnTo>
                    <a:pt x="4027" y="584"/>
                  </a:lnTo>
                  <a:lnTo>
                    <a:pt x="4035" y="581"/>
                  </a:lnTo>
                  <a:lnTo>
                    <a:pt x="4042" y="580"/>
                  </a:lnTo>
                  <a:lnTo>
                    <a:pt x="4050" y="580"/>
                  </a:lnTo>
                  <a:lnTo>
                    <a:pt x="4058" y="583"/>
                  </a:lnTo>
                  <a:lnTo>
                    <a:pt x="4066" y="585"/>
                  </a:lnTo>
                  <a:lnTo>
                    <a:pt x="4074" y="587"/>
                  </a:lnTo>
                  <a:lnTo>
                    <a:pt x="4082" y="589"/>
                  </a:lnTo>
                  <a:lnTo>
                    <a:pt x="4089" y="590"/>
                  </a:lnTo>
                  <a:lnTo>
                    <a:pt x="4097" y="591"/>
                  </a:lnTo>
                  <a:lnTo>
                    <a:pt x="4105" y="592"/>
                  </a:lnTo>
                  <a:lnTo>
                    <a:pt x="4113" y="593"/>
                  </a:lnTo>
                  <a:lnTo>
                    <a:pt x="4120" y="592"/>
                  </a:lnTo>
                  <a:lnTo>
                    <a:pt x="4128" y="589"/>
                  </a:lnTo>
                  <a:lnTo>
                    <a:pt x="4136" y="585"/>
                  </a:lnTo>
                  <a:lnTo>
                    <a:pt x="4144" y="581"/>
                  </a:lnTo>
                  <a:lnTo>
                    <a:pt x="4152" y="580"/>
                  </a:lnTo>
                  <a:lnTo>
                    <a:pt x="4160" y="581"/>
                  </a:lnTo>
                  <a:lnTo>
                    <a:pt x="4167" y="583"/>
                  </a:lnTo>
                  <a:lnTo>
                    <a:pt x="4175" y="584"/>
                  </a:lnTo>
                  <a:lnTo>
                    <a:pt x="4183" y="586"/>
                  </a:lnTo>
                  <a:lnTo>
                    <a:pt x="4191" y="588"/>
                  </a:lnTo>
                  <a:lnTo>
                    <a:pt x="4198" y="589"/>
                  </a:lnTo>
                  <a:lnTo>
                    <a:pt x="4206" y="588"/>
                  </a:lnTo>
                  <a:lnTo>
                    <a:pt x="4214" y="587"/>
                  </a:lnTo>
                  <a:lnTo>
                    <a:pt x="4222" y="586"/>
                  </a:lnTo>
                  <a:lnTo>
                    <a:pt x="4230" y="587"/>
                  </a:lnTo>
                  <a:lnTo>
                    <a:pt x="4238" y="589"/>
                  </a:lnTo>
                  <a:lnTo>
                    <a:pt x="4245" y="590"/>
                  </a:lnTo>
                  <a:lnTo>
                    <a:pt x="4253" y="591"/>
                  </a:lnTo>
                  <a:lnTo>
                    <a:pt x="4261" y="591"/>
                  </a:lnTo>
                  <a:lnTo>
                    <a:pt x="4269" y="591"/>
                  </a:lnTo>
                  <a:lnTo>
                    <a:pt x="4276" y="591"/>
                  </a:lnTo>
                  <a:lnTo>
                    <a:pt x="4284" y="590"/>
                  </a:lnTo>
                  <a:lnTo>
                    <a:pt x="4292" y="589"/>
                  </a:lnTo>
                  <a:lnTo>
                    <a:pt x="4300" y="588"/>
                  </a:lnTo>
                  <a:lnTo>
                    <a:pt x="4308" y="587"/>
                  </a:lnTo>
                  <a:lnTo>
                    <a:pt x="4316" y="588"/>
                  </a:lnTo>
                  <a:lnTo>
                    <a:pt x="4323" y="590"/>
                  </a:lnTo>
                  <a:lnTo>
                    <a:pt x="4331" y="592"/>
                  </a:lnTo>
                  <a:lnTo>
                    <a:pt x="4339" y="593"/>
                  </a:lnTo>
                  <a:lnTo>
                    <a:pt x="4347" y="594"/>
                  </a:lnTo>
                  <a:lnTo>
                    <a:pt x="4354" y="593"/>
                  </a:lnTo>
                  <a:lnTo>
                    <a:pt x="4362" y="591"/>
                  </a:lnTo>
                  <a:lnTo>
                    <a:pt x="4370" y="588"/>
                  </a:lnTo>
                  <a:lnTo>
                    <a:pt x="4378" y="586"/>
                  </a:lnTo>
                  <a:lnTo>
                    <a:pt x="4386" y="585"/>
                  </a:lnTo>
                  <a:lnTo>
                    <a:pt x="4394" y="585"/>
                  </a:lnTo>
                  <a:lnTo>
                    <a:pt x="4401" y="585"/>
                  </a:lnTo>
                  <a:lnTo>
                    <a:pt x="4409" y="585"/>
                  </a:lnTo>
                  <a:lnTo>
                    <a:pt x="4417" y="586"/>
                  </a:lnTo>
                  <a:lnTo>
                    <a:pt x="4425" y="587"/>
                  </a:lnTo>
                  <a:lnTo>
                    <a:pt x="4432" y="590"/>
                  </a:lnTo>
                  <a:lnTo>
                    <a:pt x="4440" y="592"/>
                  </a:lnTo>
                  <a:lnTo>
                    <a:pt x="4448" y="593"/>
                  </a:lnTo>
                  <a:lnTo>
                    <a:pt x="4456" y="594"/>
                  </a:lnTo>
                  <a:lnTo>
                    <a:pt x="4464" y="594"/>
                  </a:lnTo>
                  <a:lnTo>
                    <a:pt x="4472" y="593"/>
                  </a:lnTo>
                  <a:lnTo>
                    <a:pt x="4479" y="591"/>
                  </a:lnTo>
                  <a:lnTo>
                    <a:pt x="4487" y="588"/>
                  </a:lnTo>
                  <a:lnTo>
                    <a:pt x="4495" y="586"/>
                  </a:lnTo>
                  <a:lnTo>
                    <a:pt x="4503" y="586"/>
                  </a:lnTo>
                  <a:lnTo>
                    <a:pt x="4510" y="589"/>
                  </a:lnTo>
                  <a:lnTo>
                    <a:pt x="4518" y="593"/>
                  </a:lnTo>
                  <a:lnTo>
                    <a:pt x="4526" y="595"/>
                  </a:lnTo>
                  <a:lnTo>
                    <a:pt x="4534" y="596"/>
                  </a:lnTo>
                  <a:lnTo>
                    <a:pt x="4542" y="595"/>
                  </a:lnTo>
                  <a:lnTo>
                    <a:pt x="4550" y="593"/>
                  </a:lnTo>
                  <a:lnTo>
                    <a:pt x="4558" y="591"/>
                  </a:lnTo>
                  <a:lnTo>
                    <a:pt x="4565" y="589"/>
                  </a:lnTo>
                  <a:lnTo>
                    <a:pt x="4573" y="588"/>
                  </a:lnTo>
                  <a:lnTo>
                    <a:pt x="4581" y="589"/>
                  </a:lnTo>
                  <a:lnTo>
                    <a:pt x="4589" y="591"/>
                  </a:lnTo>
                  <a:lnTo>
                    <a:pt x="4596" y="593"/>
                  </a:lnTo>
                  <a:lnTo>
                    <a:pt x="4605" y="594"/>
                  </a:lnTo>
                  <a:lnTo>
                    <a:pt x="4612" y="595"/>
                  </a:lnTo>
                  <a:lnTo>
                    <a:pt x="4620" y="596"/>
                  </a:lnTo>
                  <a:lnTo>
                    <a:pt x="4628" y="595"/>
                  </a:lnTo>
                  <a:lnTo>
                    <a:pt x="4636" y="594"/>
                  </a:lnTo>
                  <a:lnTo>
                    <a:pt x="4643" y="592"/>
                  </a:lnTo>
                  <a:lnTo>
                    <a:pt x="4651" y="590"/>
                  </a:lnTo>
                  <a:lnTo>
                    <a:pt x="4659" y="588"/>
                  </a:lnTo>
                  <a:lnTo>
                    <a:pt x="4667" y="587"/>
                  </a:lnTo>
                  <a:lnTo>
                    <a:pt x="4674" y="589"/>
                  </a:lnTo>
                  <a:lnTo>
                    <a:pt x="4683" y="591"/>
                  </a:lnTo>
                  <a:lnTo>
                    <a:pt x="4690" y="592"/>
                  </a:lnTo>
                  <a:lnTo>
                    <a:pt x="4698" y="591"/>
                  </a:lnTo>
                  <a:lnTo>
                    <a:pt x="4706" y="588"/>
                  </a:lnTo>
                  <a:lnTo>
                    <a:pt x="4714" y="585"/>
                  </a:lnTo>
                  <a:lnTo>
                    <a:pt x="4721" y="581"/>
                  </a:lnTo>
                  <a:lnTo>
                    <a:pt x="4729" y="581"/>
                  </a:lnTo>
                  <a:lnTo>
                    <a:pt x="4737" y="584"/>
                  </a:lnTo>
                  <a:lnTo>
                    <a:pt x="4745" y="589"/>
                  </a:lnTo>
                  <a:lnTo>
                    <a:pt x="4752" y="592"/>
                  </a:lnTo>
                  <a:lnTo>
                    <a:pt x="4761" y="593"/>
                  </a:lnTo>
                  <a:lnTo>
                    <a:pt x="4768" y="593"/>
                  </a:lnTo>
                  <a:lnTo>
                    <a:pt x="4776" y="594"/>
                  </a:lnTo>
                  <a:lnTo>
                    <a:pt x="4784" y="595"/>
                  </a:lnTo>
                  <a:lnTo>
                    <a:pt x="4792" y="596"/>
                  </a:lnTo>
                  <a:lnTo>
                    <a:pt x="4799" y="597"/>
                  </a:lnTo>
                  <a:lnTo>
                    <a:pt x="4807" y="596"/>
                  </a:lnTo>
                  <a:lnTo>
                    <a:pt x="4815" y="595"/>
                  </a:lnTo>
                  <a:lnTo>
                    <a:pt x="4823" y="594"/>
                  </a:lnTo>
                  <a:lnTo>
                    <a:pt x="4830" y="592"/>
                  </a:lnTo>
                  <a:lnTo>
                    <a:pt x="4839" y="588"/>
                  </a:lnTo>
                  <a:lnTo>
                    <a:pt x="4846" y="585"/>
                  </a:lnTo>
                  <a:lnTo>
                    <a:pt x="4854" y="582"/>
                  </a:lnTo>
                  <a:lnTo>
                    <a:pt x="4862" y="581"/>
                  </a:lnTo>
                  <a:lnTo>
                    <a:pt x="4870" y="583"/>
                  </a:lnTo>
                  <a:lnTo>
                    <a:pt x="4877" y="586"/>
                  </a:lnTo>
                  <a:lnTo>
                    <a:pt x="4885" y="589"/>
                  </a:lnTo>
                  <a:lnTo>
                    <a:pt x="4893" y="590"/>
                  </a:lnTo>
                  <a:lnTo>
                    <a:pt x="4901" y="590"/>
                  </a:lnTo>
                  <a:lnTo>
                    <a:pt x="4908" y="589"/>
                  </a:lnTo>
                  <a:lnTo>
                    <a:pt x="4917" y="587"/>
                  </a:lnTo>
                  <a:lnTo>
                    <a:pt x="4924" y="586"/>
                  </a:lnTo>
                  <a:lnTo>
                    <a:pt x="4932" y="585"/>
                  </a:lnTo>
                  <a:lnTo>
                    <a:pt x="4940" y="585"/>
                  </a:lnTo>
                  <a:lnTo>
                    <a:pt x="4948" y="586"/>
                  </a:lnTo>
                  <a:lnTo>
                    <a:pt x="4955" y="586"/>
                  </a:lnTo>
                  <a:lnTo>
                    <a:pt x="4963" y="585"/>
                  </a:lnTo>
                  <a:lnTo>
                    <a:pt x="4971" y="584"/>
                  </a:lnTo>
                  <a:lnTo>
                    <a:pt x="4979" y="584"/>
                  </a:lnTo>
                  <a:lnTo>
                    <a:pt x="4987" y="585"/>
                  </a:lnTo>
                  <a:lnTo>
                    <a:pt x="4995" y="587"/>
                  </a:lnTo>
                  <a:lnTo>
                    <a:pt x="5002" y="590"/>
                  </a:lnTo>
                  <a:lnTo>
                    <a:pt x="5010" y="592"/>
                  </a:lnTo>
                  <a:lnTo>
                    <a:pt x="5018" y="592"/>
                  </a:lnTo>
                  <a:lnTo>
                    <a:pt x="5026" y="591"/>
                  </a:lnTo>
                  <a:lnTo>
                    <a:pt x="5033" y="589"/>
                  </a:lnTo>
                  <a:lnTo>
                    <a:pt x="5041" y="587"/>
                  </a:lnTo>
                  <a:lnTo>
                    <a:pt x="5049" y="588"/>
                  </a:lnTo>
                  <a:lnTo>
                    <a:pt x="5057" y="590"/>
                  </a:lnTo>
                  <a:lnTo>
                    <a:pt x="5065" y="591"/>
                  </a:lnTo>
                  <a:lnTo>
                    <a:pt x="5073" y="592"/>
                  </a:lnTo>
                  <a:lnTo>
                    <a:pt x="5080" y="591"/>
                  </a:lnTo>
                  <a:lnTo>
                    <a:pt x="5088" y="591"/>
                  </a:lnTo>
                  <a:lnTo>
                    <a:pt x="5096" y="590"/>
                  </a:lnTo>
                  <a:lnTo>
                    <a:pt x="5104" y="589"/>
                  </a:lnTo>
                  <a:lnTo>
                    <a:pt x="5111" y="589"/>
                  </a:lnTo>
                  <a:lnTo>
                    <a:pt x="5119" y="590"/>
                  </a:lnTo>
                  <a:lnTo>
                    <a:pt x="5127" y="593"/>
                  </a:lnTo>
                  <a:lnTo>
                    <a:pt x="5135" y="595"/>
                  </a:lnTo>
                  <a:lnTo>
                    <a:pt x="5143" y="596"/>
                  </a:lnTo>
                  <a:lnTo>
                    <a:pt x="5151" y="597"/>
                  </a:lnTo>
                  <a:lnTo>
                    <a:pt x="5158" y="597"/>
                  </a:lnTo>
                  <a:lnTo>
                    <a:pt x="5166" y="597"/>
                  </a:lnTo>
                  <a:lnTo>
                    <a:pt x="5174" y="595"/>
                  </a:lnTo>
                  <a:lnTo>
                    <a:pt x="5182" y="593"/>
                  </a:lnTo>
                  <a:lnTo>
                    <a:pt x="5189" y="592"/>
                  </a:lnTo>
                  <a:lnTo>
                    <a:pt x="5197" y="591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23">
              <a:extLst>
                <a:ext uri="{FF2B5EF4-FFF2-40B4-BE49-F238E27FC236}">
                  <a16:creationId xmlns:a16="http://schemas.microsoft.com/office/drawing/2014/main" id="{511E8A1A-9034-4058-AC18-5013D6FC38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6" y="1096"/>
              <a:ext cx="108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403 &gt;227 (-) CE: 29.0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26">
              <a:extLst>
                <a:ext uri="{FF2B5EF4-FFF2-40B4-BE49-F238E27FC236}">
                  <a16:creationId xmlns:a16="http://schemas.microsoft.com/office/drawing/2014/main" id="{1B2488EF-519F-4E4E-87AC-D75ED8A503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5" y="796"/>
              <a:ext cx="5192" cy="753"/>
            </a:xfrm>
            <a:prstGeom prst="rect">
              <a:avLst/>
            </a:prstGeom>
            <a:noFill/>
            <a:ln w="1588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7" name="Group 56">
            <a:extLst>
              <a:ext uri="{FF2B5EF4-FFF2-40B4-BE49-F238E27FC236}">
                <a16:creationId xmlns:a16="http://schemas.microsoft.com/office/drawing/2014/main" id="{6555C452-C78A-4142-940F-1AC3D37219C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19450" y="3781962"/>
            <a:ext cx="8972550" cy="1231900"/>
            <a:chOff x="1869" y="2408"/>
            <a:chExt cx="5652" cy="776"/>
          </a:xfrm>
        </p:grpSpPr>
        <p:sp>
          <p:nvSpPr>
            <p:cNvPr id="68" name="AutoShape 55">
              <a:extLst>
                <a:ext uri="{FF2B5EF4-FFF2-40B4-BE49-F238E27FC236}">
                  <a16:creationId xmlns:a16="http://schemas.microsoft.com/office/drawing/2014/main" id="{8D12ED9A-E506-4FE4-BEC7-AFC64B9576C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69" y="2408"/>
              <a:ext cx="5652" cy="7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57">
              <a:extLst>
                <a:ext uri="{FF2B5EF4-FFF2-40B4-BE49-F238E27FC236}">
                  <a16:creationId xmlns:a16="http://schemas.microsoft.com/office/drawing/2014/main" id="{F37F88B3-A993-401F-B8A2-ABB742E153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3130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Line 58">
              <a:extLst>
                <a:ext uri="{FF2B5EF4-FFF2-40B4-BE49-F238E27FC236}">
                  <a16:creationId xmlns:a16="http://schemas.microsoft.com/office/drawing/2014/main" id="{42F3F1B7-8B46-4402-9968-51B736372A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3057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Line 59">
              <a:extLst>
                <a:ext uri="{FF2B5EF4-FFF2-40B4-BE49-F238E27FC236}">
                  <a16:creationId xmlns:a16="http://schemas.microsoft.com/office/drawing/2014/main" id="{8E355427-4171-4650-B719-D0B5D822E5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2984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Line 60">
              <a:extLst>
                <a:ext uri="{FF2B5EF4-FFF2-40B4-BE49-F238E27FC236}">
                  <a16:creationId xmlns:a16="http://schemas.microsoft.com/office/drawing/2014/main" id="{056CF874-F71C-440E-A9C2-B83DEB1219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2912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Line 61">
              <a:extLst>
                <a:ext uri="{FF2B5EF4-FFF2-40B4-BE49-F238E27FC236}">
                  <a16:creationId xmlns:a16="http://schemas.microsoft.com/office/drawing/2014/main" id="{FE110114-DB96-4A95-AB37-072EF4A435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2839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Line 62">
              <a:extLst>
                <a:ext uri="{FF2B5EF4-FFF2-40B4-BE49-F238E27FC236}">
                  <a16:creationId xmlns:a16="http://schemas.microsoft.com/office/drawing/2014/main" id="{615FA2C7-B8BB-4A26-A8F0-A0E1EE8D84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2767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Line 63">
              <a:extLst>
                <a:ext uri="{FF2B5EF4-FFF2-40B4-BE49-F238E27FC236}">
                  <a16:creationId xmlns:a16="http://schemas.microsoft.com/office/drawing/2014/main" id="{35F7AEDE-78EF-49B6-861B-0A0BB30CC3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2694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Line 64">
              <a:extLst>
                <a:ext uri="{FF2B5EF4-FFF2-40B4-BE49-F238E27FC236}">
                  <a16:creationId xmlns:a16="http://schemas.microsoft.com/office/drawing/2014/main" id="{0375315C-5977-4819-99DE-5B3FF8C1A6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2621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Line 65">
              <a:extLst>
                <a:ext uri="{FF2B5EF4-FFF2-40B4-BE49-F238E27FC236}">
                  <a16:creationId xmlns:a16="http://schemas.microsoft.com/office/drawing/2014/main" id="{D127C7AE-7D97-4A3D-B259-77B4FDCFC7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2549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Line 66">
              <a:extLst>
                <a:ext uri="{FF2B5EF4-FFF2-40B4-BE49-F238E27FC236}">
                  <a16:creationId xmlns:a16="http://schemas.microsoft.com/office/drawing/2014/main" id="{E0213738-180C-46F9-A857-DD3E471DD2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2476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Line 67">
              <a:extLst>
                <a:ext uri="{FF2B5EF4-FFF2-40B4-BE49-F238E27FC236}">
                  <a16:creationId xmlns:a16="http://schemas.microsoft.com/office/drawing/2014/main" id="{E610D8B0-9BB2-4F18-9E6C-129E9123A9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5" y="3130"/>
              <a:ext cx="4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Rectangle 68">
              <a:extLst>
                <a:ext uri="{FF2B5EF4-FFF2-40B4-BE49-F238E27FC236}">
                  <a16:creationId xmlns:a16="http://schemas.microsoft.com/office/drawing/2014/main" id="{E4828C8D-7782-49A4-96E3-E4306E2CF8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7" y="3068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Line 69">
              <a:extLst>
                <a:ext uri="{FF2B5EF4-FFF2-40B4-BE49-F238E27FC236}">
                  <a16:creationId xmlns:a16="http://schemas.microsoft.com/office/drawing/2014/main" id="{A48A8E38-7873-4B8D-90B4-50655322FF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5" y="2767"/>
              <a:ext cx="4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Rectangle 70">
              <a:extLst>
                <a:ext uri="{FF2B5EF4-FFF2-40B4-BE49-F238E27FC236}">
                  <a16:creationId xmlns:a16="http://schemas.microsoft.com/office/drawing/2014/main" id="{E548E517-96B3-404C-87FF-146CFC143D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1" y="2705"/>
              <a:ext cx="21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2500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Freeform 71">
              <a:extLst>
                <a:ext uri="{FF2B5EF4-FFF2-40B4-BE49-F238E27FC236}">
                  <a16:creationId xmlns:a16="http://schemas.microsoft.com/office/drawing/2014/main" id="{B4599800-C1E0-4C7A-B690-C1A653B83B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9" y="2532"/>
              <a:ext cx="5195" cy="598"/>
            </a:xfrm>
            <a:custGeom>
              <a:avLst/>
              <a:gdLst>
                <a:gd name="T0" fmla="*/ 79 w 5195"/>
                <a:gd name="T1" fmla="*/ 582 h 598"/>
                <a:gd name="T2" fmla="*/ 164 w 5195"/>
                <a:gd name="T3" fmla="*/ 586 h 598"/>
                <a:gd name="T4" fmla="*/ 250 w 5195"/>
                <a:gd name="T5" fmla="*/ 585 h 598"/>
                <a:gd name="T6" fmla="*/ 336 w 5195"/>
                <a:gd name="T7" fmla="*/ 588 h 598"/>
                <a:gd name="T8" fmla="*/ 422 w 5195"/>
                <a:gd name="T9" fmla="*/ 591 h 598"/>
                <a:gd name="T10" fmla="*/ 507 w 5195"/>
                <a:gd name="T11" fmla="*/ 593 h 598"/>
                <a:gd name="T12" fmla="*/ 593 w 5195"/>
                <a:gd name="T13" fmla="*/ 592 h 598"/>
                <a:gd name="T14" fmla="*/ 679 w 5195"/>
                <a:gd name="T15" fmla="*/ 593 h 598"/>
                <a:gd name="T16" fmla="*/ 765 w 5195"/>
                <a:gd name="T17" fmla="*/ 592 h 598"/>
                <a:gd name="T18" fmla="*/ 851 w 5195"/>
                <a:gd name="T19" fmla="*/ 593 h 598"/>
                <a:gd name="T20" fmla="*/ 937 w 5195"/>
                <a:gd name="T21" fmla="*/ 587 h 598"/>
                <a:gd name="T22" fmla="*/ 1023 w 5195"/>
                <a:gd name="T23" fmla="*/ 591 h 598"/>
                <a:gd name="T24" fmla="*/ 1108 w 5195"/>
                <a:gd name="T25" fmla="*/ 583 h 598"/>
                <a:gd name="T26" fmla="*/ 1194 w 5195"/>
                <a:gd name="T27" fmla="*/ 591 h 598"/>
                <a:gd name="T28" fmla="*/ 1280 w 5195"/>
                <a:gd name="T29" fmla="*/ 591 h 598"/>
                <a:gd name="T30" fmla="*/ 1366 w 5195"/>
                <a:gd name="T31" fmla="*/ 592 h 598"/>
                <a:gd name="T32" fmla="*/ 1452 w 5195"/>
                <a:gd name="T33" fmla="*/ 591 h 598"/>
                <a:gd name="T34" fmla="*/ 1538 w 5195"/>
                <a:gd name="T35" fmla="*/ 588 h 598"/>
                <a:gd name="T36" fmla="*/ 1624 w 5195"/>
                <a:gd name="T37" fmla="*/ 592 h 598"/>
                <a:gd name="T38" fmla="*/ 1709 w 5195"/>
                <a:gd name="T39" fmla="*/ 588 h 598"/>
                <a:gd name="T40" fmla="*/ 1795 w 5195"/>
                <a:gd name="T41" fmla="*/ 587 h 598"/>
                <a:gd name="T42" fmla="*/ 1881 w 5195"/>
                <a:gd name="T43" fmla="*/ 586 h 598"/>
                <a:gd name="T44" fmla="*/ 1967 w 5195"/>
                <a:gd name="T45" fmla="*/ 582 h 598"/>
                <a:gd name="T46" fmla="*/ 2053 w 5195"/>
                <a:gd name="T47" fmla="*/ 581 h 598"/>
                <a:gd name="T48" fmla="*/ 2139 w 5195"/>
                <a:gd name="T49" fmla="*/ 585 h 598"/>
                <a:gd name="T50" fmla="*/ 2225 w 5195"/>
                <a:gd name="T51" fmla="*/ 581 h 598"/>
                <a:gd name="T52" fmla="*/ 2310 w 5195"/>
                <a:gd name="T53" fmla="*/ 586 h 598"/>
                <a:gd name="T54" fmla="*/ 2396 w 5195"/>
                <a:gd name="T55" fmla="*/ 585 h 598"/>
                <a:gd name="T56" fmla="*/ 2482 w 5195"/>
                <a:gd name="T57" fmla="*/ 588 h 598"/>
                <a:gd name="T58" fmla="*/ 2568 w 5195"/>
                <a:gd name="T59" fmla="*/ 586 h 598"/>
                <a:gd name="T60" fmla="*/ 2653 w 5195"/>
                <a:gd name="T61" fmla="*/ 588 h 598"/>
                <a:gd name="T62" fmla="*/ 2739 w 5195"/>
                <a:gd name="T63" fmla="*/ 588 h 598"/>
                <a:gd name="T64" fmla="*/ 2826 w 5195"/>
                <a:gd name="T65" fmla="*/ 590 h 598"/>
                <a:gd name="T66" fmla="*/ 2911 w 5195"/>
                <a:gd name="T67" fmla="*/ 587 h 598"/>
                <a:gd name="T68" fmla="*/ 2997 w 5195"/>
                <a:gd name="T69" fmla="*/ 592 h 598"/>
                <a:gd name="T70" fmla="*/ 3083 w 5195"/>
                <a:gd name="T71" fmla="*/ 589 h 598"/>
                <a:gd name="T72" fmla="*/ 3169 w 5195"/>
                <a:gd name="T73" fmla="*/ 592 h 598"/>
                <a:gd name="T74" fmla="*/ 3254 w 5195"/>
                <a:gd name="T75" fmla="*/ 583 h 598"/>
                <a:gd name="T76" fmla="*/ 3340 w 5195"/>
                <a:gd name="T77" fmla="*/ 548 h 598"/>
                <a:gd name="T78" fmla="*/ 3427 w 5195"/>
                <a:gd name="T79" fmla="*/ 133 h 598"/>
                <a:gd name="T80" fmla="*/ 3512 w 5195"/>
                <a:gd name="T81" fmla="*/ 567 h 598"/>
                <a:gd name="T82" fmla="*/ 3598 w 5195"/>
                <a:gd name="T83" fmla="*/ 574 h 598"/>
                <a:gd name="T84" fmla="*/ 3684 w 5195"/>
                <a:gd name="T85" fmla="*/ 568 h 598"/>
                <a:gd name="T86" fmla="*/ 3770 w 5195"/>
                <a:gd name="T87" fmla="*/ 560 h 598"/>
                <a:gd name="T88" fmla="*/ 3855 w 5195"/>
                <a:gd name="T89" fmla="*/ 578 h 598"/>
                <a:gd name="T90" fmla="*/ 3941 w 5195"/>
                <a:gd name="T91" fmla="*/ 546 h 598"/>
                <a:gd name="T92" fmla="*/ 4027 w 5195"/>
                <a:gd name="T93" fmla="*/ 576 h 598"/>
                <a:gd name="T94" fmla="*/ 4113 w 5195"/>
                <a:gd name="T95" fmla="*/ 580 h 598"/>
                <a:gd name="T96" fmla="*/ 4199 w 5195"/>
                <a:gd name="T97" fmla="*/ 580 h 598"/>
                <a:gd name="T98" fmla="*/ 4285 w 5195"/>
                <a:gd name="T99" fmla="*/ 581 h 598"/>
                <a:gd name="T100" fmla="*/ 4371 w 5195"/>
                <a:gd name="T101" fmla="*/ 581 h 598"/>
                <a:gd name="T102" fmla="*/ 4456 w 5195"/>
                <a:gd name="T103" fmla="*/ 584 h 598"/>
                <a:gd name="T104" fmla="*/ 4542 w 5195"/>
                <a:gd name="T105" fmla="*/ 579 h 598"/>
                <a:gd name="T106" fmla="*/ 4628 w 5195"/>
                <a:gd name="T107" fmla="*/ 581 h 598"/>
                <a:gd name="T108" fmla="*/ 4714 w 5195"/>
                <a:gd name="T109" fmla="*/ 579 h 598"/>
                <a:gd name="T110" fmla="*/ 4800 w 5195"/>
                <a:gd name="T111" fmla="*/ 581 h 598"/>
                <a:gd name="T112" fmla="*/ 4886 w 5195"/>
                <a:gd name="T113" fmla="*/ 575 h 598"/>
                <a:gd name="T114" fmla="*/ 4972 w 5195"/>
                <a:gd name="T115" fmla="*/ 580 h 598"/>
                <a:gd name="T116" fmla="*/ 5057 w 5195"/>
                <a:gd name="T117" fmla="*/ 585 h 598"/>
                <a:gd name="T118" fmla="*/ 5143 w 5195"/>
                <a:gd name="T119" fmla="*/ 579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195" h="598">
                  <a:moveTo>
                    <a:pt x="0" y="598"/>
                  </a:moveTo>
                  <a:lnTo>
                    <a:pt x="8" y="598"/>
                  </a:lnTo>
                  <a:lnTo>
                    <a:pt x="16" y="598"/>
                  </a:lnTo>
                  <a:lnTo>
                    <a:pt x="24" y="598"/>
                  </a:lnTo>
                  <a:lnTo>
                    <a:pt x="31" y="598"/>
                  </a:lnTo>
                  <a:lnTo>
                    <a:pt x="39" y="598"/>
                  </a:lnTo>
                  <a:lnTo>
                    <a:pt x="47" y="597"/>
                  </a:lnTo>
                  <a:lnTo>
                    <a:pt x="55" y="595"/>
                  </a:lnTo>
                  <a:lnTo>
                    <a:pt x="62" y="591"/>
                  </a:lnTo>
                  <a:lnTo>
                    <a:pt x="70" y="586"/>
                  </a:lnTo>
                  <a:lnTo>
                    <a:pt x="79" y="582"/>
                  </a:lnTo>
                  <a:lnTo>
                    <a:pt x="86" y="578"/>
                  </a:lnTo>
                  <a:lnTo>
                    <a:pt x="94" y="576"/>
                  </a:lnTo>
                  <a:lnTo>
                    <a:pt x="102" y="576"/>
                  </a:lnTo>
                  <a:lnTo>
                    <a:pt x="110" y="577"/>
                  </a:lnTo>
                  <a:lnTo>
                    <a:pt x="117" y="579"/>
                  </a:lnTo>
                  <a:lnTo>
                    <a:pt x="125" y="579"/>
                  </a:lnTo>
                  <a:lnTo>
                    <a:pt x="133" y="579"/>
                  </a:lnTo>
                  <a:lnTo>
                    <a:pt x="141" y="580"/>
                  </a:lnTo>
                  <a:lnTo>
                    <a:pt x="148" y="583"/>
                  </a:lnTo>
                  <a:lnTo>
                    <a:pt x="157" y="585"/>
                  </a:lnTo>
                  <a:lnTo>
                    <a:pt x="164" y="586"/>
                  </a:lnTo>
                  <a:lnTo>
                    <a:pt x="172" y="586"/>
                  </a:lnTo>
                  <a:lnTo>
                    <a:pt x="180" y="587"/>
                  </a:lnTo>
                  <a:lnTo>
                    <a:pt x="188" y="588"/>
                  </a:lnTo>
                  <a:lnTo>
                    <a:pt x="195" y="589"/>
                  </a:lnTo>
                  <a:lnTo>
                    <a:pt x="203" y="589"/>
                  </a:lnTo>
                  <a:lnTo>
                    <a:pt x="211" y="587"/>
                  </a:lnTo>
                  <a:lnTo>
                    <a:pt x="219" y="587"/>
                  </a:lnTo>
                  <a:lnTo>
                    <a:pt x="226" y="586"/>
                  </a:lnTo>
                  <a:lnTo>
                    <a:pt x="235" y="586"/>
                  </a:lnTo>
                  <a:lnTo>
                    <a:pt x="242" y="586"/>
                  </a:lnTo>
                  <a:lnTo>
                    <a:pt x="250" y="585"/>
                  </a:lnTo>
                  <a:lnTo>
                    <a:pt x="258" y="584"/>
                  </a:lnTo>
                  <a:lnTo>
                    <a:pt x="266" y="584"/>
                  </a:lnTo>
                  <a:lnTo>
                    <a:pt x="273" y="585"/>
                  </a:lnTo>
                  <a:lnTo>
                    <a:pt x="281" y="587"/>
                  </a:lnTo>
                  <a:lnTo>
                    <a:pt x="289" y="588"/>
                  </a:lnTo>
                  <a:lnTo>
                    <a:pt x="297" y="589"/>
                  </a:lnTo>
                  <a:lnTo>
                    <a:pt x="304" y="590"/>
                  </a:lnTo>
                  <a:lnTo>
                    <a:pt x="313" y="590"/>
                  </a:lnTo>
                  <a:lnTo>
                    <a:pt x="320" y="591"/>
                  </a:lnTo>
                  <a:lnTo>
                    <a:pt x="328" y="590"/>
                  </a:lnTo>
                  <a:lnTo>
                    <a:pt x="336" y="588"/>
                  </a:lnTo>
                  <a:lnTo>
                    <a:pt x="344" y="586"/>
                  </a:lnTo>
                  <a:lnTo>
                    <a:pt x="351" y="584"/>
                  </a:lnTo>
                  <a:lnTo>
                    <a:pt x="359" y="583"/>
                  </a:lnTo>
                  <a:lnTo>
                    <a:pt x="367" y="583"/>
                  </a:lnTo>
                  <a:lnTo>
                    <a:pt x="375" y="583"/>
                  </a:lnTo>
                  <a:lnTo>
                    <a:pt x="383" y="583"/>
                  </a:lnTo>
                  <a:lnTo>
                    <a:pt x="391" y="584"/>
                  </a:lnTo>
                  <a:lnTo>
                    <a:pt x="398" y="586"/>
                  </a:lnTo>
                  <a:lnTo>
                    <a:pt x="406" y="588"/>
                  </a:lnTo>
                  <a:lnTo>
                    <a:pt x="414" y="590"/>
                  </a:lnTo>
                  <a:lnTo>
                    <a:pt x="422" y="591"/>
                  </a:lnTo>
                  <a:lnTo>
                    <a:pt x="429" y="592"/>
                  </a:lnTo>
                  <a:lnTo>
                    <a:pt x="437" y="592"/>
                  </a:lnTo>
                  <a:lnTo>
                    <a:pt x="445" y="593"/>
                  </a:lnTo>
                  <a:lnTo>
                    <a:pt x="453" y="594"/>
                  </a:lnTo>
                  <a:lnTo>
                    <a:pt x="461" y="595"/>
                  </a:lnTo>
                  <a:lnTo>
                    <a:pt x="469" y="595"/>
                  </a:lnTo>
                  <a:lnTo>
                    <a:pt x="476" y="596"/>
                  </a:lnTo>
                  <a:lnTo>
                    <a:pt x="484" y="597"/>
                  </a:lnTo>
                  <a:lnTo>
                    <a:pt x="492" y="596"/>
                  </a:lnTo>
                  <a:lnTo>
                    <a:pt x="500" y="594"/>
                  </a:lnTo>
                  <a:lnTo>
                    <a:pt x="507" y="593"/>
                  </a:lnTo>
                  <a:lnTo>
                    <a:pt x="515" y="593"/>
                  </a:lnTo>
                  <a:lnTo>
                    <a:pt x="523" y="593"/>
                  </a:lnTo>
                  <a:lnTo>
                    <a:pt x="531" y="594"/>
                  </a:lnTo>
                  <a:lnTo>
                    <a:pt x="539" y="595"/>
                  </a:lnTo>
                  <a:lnTo>
                    <a:pt x="547" y="596"/>
                  </a:lnTo>
                  <a:lnTo>
                    <a:pt x="554" y="595"/>
                  </a:lnTo>
                  <a:lnTo>
                    <a:pt x="562" y="594"/>
                  </a:lnTo>
                  <a:lnTo>
                    <a:pt x="570" y="593"/>
                  </a:lnTo>
                  <a:lnTo>
                    <a:pt x="578" y="592"/>
                  </a:lnTo>
                  <a:lnTo>
                    <a:pt x="585" y="592"/>
                  </a:lnTo>
                  <a:lnTo>
                    <a:pt x="593" y="592"/>
                  </a:lnTo>
                  <a:lnTo>
                    <a:pt x="601" y="591"/>
                  </a:lnTo>
                  <a:lnTo>
                    <a:pt x="609" y="590"/>
                  </a:lnTo>
                  <a:lnTo>
                    <a:pt x="617" y="590"/>
                  </a:lnTo>
                  <a:lnTo>
                    <a:pt x="625" y="590"/>
                  </a:lnTo>
                  <a:lnTo>
                    <a:pt x="632" y="591"/>
                  </a:lnTo>
                  <a:lnTo>
                    <a:pt x="640" y="592"/>
                  </a:lnTo>
                  <a:lnTo>
                    <a:pt x="648" y="592"/>
                  </a:lnTo>
                  <a:lnTo>
                    <a:pt x="656" y="591"/>
                  </a:lnTo>
                  <a:lnTo>
                    <a:pt x="663" y="591"/>
                  </a:lnTo>
                  <a:lnTo>
                    <a:pt x="671" y="592"/>
                  </a:lnTo>
                  <a:lnTo>
                    <a:pt x="679" y="593"/>
                  </a:lnTo>
                  <a:lnTo>
                    <a:pt x="687" y="593"/>
                  </a:lnTo>
                  <a:lnTo>
                    <a:pt x="695" y="593"/>
                  </a:lnTo>
                  <a:lnTo>
                    <a:pt x="703" y="593"/>
                  </a:lnTo>
                  <a:lnTo>
                    <a:pt x="710" y="592"/>
                  </a:lnTo>
                  <a:lnTo>
                    <a:pt x="718" y="592"/>
                  </a:lnTo>
                  <a:lnTo>
                    <a:pt x="726" y="590"/>
                  </a:lnTo>
                  <a:lnTo>
                    <a:pt x="734" y="589"/>
                  </a:lnTo>
                  <a:lnTo>
                    <a:pt x="742" y="588"/>
                  </a:lnTo>
                  <a:lnTo>
                    <a:pt x="749" y="589"/>
                  </a:lnTo>
                  <a:lnTo>
                    <a:pt x="757" y="591"/>
                  </a:lnTo>
                  <a:lnTo>
                    <a:pt x="765" y="592"/>
                  </a:lnTo>
                  <a:lnTo>
                    <a:pt x="773" y="593"/>
                  </a:lnTo>
                  <a:lnTo>
                    <a:pt x="781" y="592"/>
                  </a:lnTo>
                  <a:lnTo>
                    <a:pt x="789" y="591"/>
                  </a:lnTo>
                  <a:lnTo>
                    <a:pt x="796" y="590"/>
                  </a:lnTo>
                  <a:lnTo>
                    <a:pt x="804" y="590"/>
                  </a:lnTo>
                  <a:lnTo>
                    <a:pt x="812" y="591"/>
                  </a:lnTo>
                  <a:lnTo>
                    <a:pt x="820" y="591"/>
                  </a:lnTo>
                  <a:lnTo>
                    <a:pt x="827" y="592"/>
                  </a:lnTo>
                  <a:lnTo>
                    <a:pt x="836" y="593"/>
                  </a:lnTo>
                  <a:lnTo>
                    <a:pt x="843" y="593"/>
                  </a:lnTo>
                  <a:lnTo>
                    <a:pt x="851" y="593"/>
                  </a:lnTo>
                  <a:lnTo>
                    <a:pt x="859" y="593"/>
                  </a:lnTo>
                  <a:lnTo>
                    <a:pt x="867" y="592"/>
                  </a:lnTo>
                  <a:lnTo>
                    <a:pt x="874" y="592"/>
                  </a:lnTo>
                  <a:lnTo>
                    <a:pt x="882" y="592"/>
                  </a:lnTo>
                  <a:lnTo>
                    <a:pt x="890" y="591"/>
                  </a:lnTo>
                  <a:lnTo>
                    <a:pt x="898" y="590"/>
                  </a:lnTo>
                  <a:lnTo>
                    <a:pt x="905" y="589"/>
                  </a:lnTo>
                  <a:lnTo>
                    <a:pt x="914" y="589"/>
                  </a:lnTo>
                  <a:lnTo>
                    <a:pt x="921" y="588"/>
                  </a:lnTo>
                  <a:lnTo>
                    <a:pt x="929" y="588"/>
                  </a:lnTo>
                  <a:lnTo>
                    <a:pt x="937" y="587"/>
                  </a:lnTo>
                  <a:lnTo>
                    <a:pt x="945" y="585"/>
                  </a:lnTo>
                  <a:lnTo>
                    <a:pt x="952" y="585"/>
                  </a:lnTo>
                  <a:lnTo>
                    <a:pt x="960" y="585"/>
                  </a:lnTo>
                  <a:lnTo>
                    <a:pt x="968" y="587"/>
                  </a:lnTo>
                  <a:lnTo>
                    <a:pt x="976" y="590"/>
                  </a:lnTo>
                  <a:lnTo>
                    <a:pt x="983" y="591"/>
                  </a:lnTo>
                  <a:lnTo>
                    <a:pt x="992" y="592"/>
                  </a:lnTo>
                  <a:lnTo>
                    <a:pt x="999" y="591"/>
                  </a:lnTo>
                  <a:lnTo>
                    <a:pt x="1007" y="591"/>
                  </a:lnTo>
                  <a:lnTo>
                    <a:pt x="1015" y="591"/>
                  </a:lnTo>
                  <a:lnTo>
                    <a:pt x="1023" y="591"/>
                  </a:lnTo>
                  <a:lnTo>
                    <a:pt x="1030" y="590"/>
                  </a:lnTo>
                  <a:lnTo>
                    <a:pt x="1038" y="590"/>
                  </a:lnTo>
                  <a:lnTo>
                    <a:pt x="1046" y="590"/>
                  </a:lnTo>
                  <a:lnTo>
                    <a:pt x="1054" y="591"/>
                  </a:lnTo>
                  <a:lnTo>
                    <a:pt x="1061" y="591"/>
                  </a:lnTo>
                  <a:lnTo>
                    <a:pt x="1070" y="590"/>
                  </a:lnTo>
                  <a:lnTo>
                    <a:pt x="1077" y="590"/>
                  </a:lnTo>
                  <a:lnTo>
                    <a:pt x="1085" y="588"/>
                  </a:lnTo>
                  <a:lnTo>
                    <a:pt x="1093" y="587"/>
                  </a:lnTo>
                  <a:lnTo>
                    <a:pt x="1101" y="585"/>
                  </a:lnTo>
                  <a:lnTo>
                    <a:pt x="1108" y="583"/>
                  </a:lnTo>
                  <a:lnTo>
                    <a:pt x="1116" y="583"/>
                  </a:lnTo>
                  <a:lnTo>
                    <a:pt x="1124" y="585"/>
                  </a:lnTo>
                  <a:lnTo>
                    <a:pt x="1132" y="587"/>
                  </a:lnTo>
                  <a:lnTo>
                    <a:pt x="1139" y="591"/>
                  </a:lnTo>
                  <a:lnTo>
                    <a:pt x="1148" y="592"/>
                  </a:lnTo>
                  <a:lnTo>
                    <a:pt x="1155" y="593"/>
                  </a:lnTo>
                  <a:lnTo>
                    <a:pt x="1163" y="594"/>
                  </a:lnTo>
                  <a:lnTo>
                    <a:pt x="1171" y="593"/>
                  </a:lnTo>
                  <a:lnTo>
                    <a:pt x="1179" y="593"/>
                  </a:lnTo>
                  <a:lnTo>
                    <a:pt x="1186" y="592"/>
                  </a:lnTo>
                  <a:lnTo>
                    <a:pt x="1194" y="591"/>
                  </a:lnTo>
                  <a:lnTo>
                    <a:pt x="1202" y="592"/>
                  </a:lnTo>
                  <a:lnTo>
                    <a:pt x="1210" y="592"/>
                  </a:lnTo>
                  <a:lnTo>
                    <a:pt x="1217" y="591"/>
                  </a:lnTo>
                  <a:lnTo>
                    <a:pt x="1226" y="590"/>
                  </a:lnTo>
                  <a:lnTo>
                    <a:pt x="1233" y="588"/>
                  </a:lnTo>
                  <a:lnTo>
                    <a:pt x="1241" y="588"/>
                  </a:lnTo>
                  <a:lnTo>
                    <a:pt x="1249" y="589"/>
                  </a:lnTo>
                  <a:lnTo>
                    <a:pt x="1257" y="590"/>
                  </a:lnTo>
                  <a:lnTo>
                    <a:pt x="1264" y="591"/>
                  </a:lnTo>
                  <a:lnTo>
                    <a:pt x="1272" y="591"/>
                  </a:lnTo>
                  <a:lnTo>
                    <a:pt x="1280" y="591"/>
                  </a:lnTo>
                  <a:lnTo>
                    <a:pt x="1288" y="592"/>
                  </a:lnTo>
                  <a:lnTo>
                    <a:pt x="1295" y="592"/>
                  </a:lnTo>
                  <a:lnTo>
                    <a:pt x="1304" y="593"/>
                  </a:lnTo>
                  <a:lnTo>
                    <a:pt x="1311" y="593"/>
                  </a:lnTo>
                  <a:lnTo>
                    <a:pt x="1319" y="593"/>
                  </a:lnTo>
                  <a:lnTo>
                    <a:pt x="1327" y="593"/>
                  </a:lnTo>
                  <a:lnTo>
                    <a:pt x="1335" y="593"/>
                  </a:lnTo>
                  <a:lnTo>
                    <a:pt x="1342" y="592"/>
                  </a:lnTo>
                  <a:lnTo>
                    <a:pt x="1350" y="592"/>
                  </a:lnTo>
                  <a:lnTo>
                    <a:pt x="1358" y="592"/>
                  </a:lnTo>
                  <a:lnTo>
                    <a:pt x="1366" y="592"/>
                  </a:lnTo>
                  <a:lnTo>
                    <a:pt x="1374" y="591"/>
                  </a:lnTo>
                  <a:lnTo>
                    <a:pt x="1382" y="591"/>
                  </a:lnTo>
                  <a:lnTo>
                    <a:pt x="1390" y="591"/>
                  </a:lnTo>
                  <a:lnTo>
                    <a:pt x="1397" y="592"/>
                  </a:lnTo>
                  <a:lnTo>
                    <a:pt x="1405" y="594"/>
                  </a:lnTo>
                  <a:lnTo>
                    <a:pt x="1413" y="594"/>
                  </a:lnTo>
                  <a:lnTo>
                    <a:pt x="1421" y="592"/>
                  </a:lnTo>
                  <a:lnTo>
                    <a:pt x="1428" y="591"/>
                  </a:lnTo>
                  <a:lnTo>
                    <a:pt x="1436" y="591"/>
                  </a:lnTo>
                  <a:lnTo>
                    <a:pt x="1444" y="591"/>
                  </a:lnTo>
                  <a:lnTo>
                    <a:pt x="1452" y="591"/>
                  </a:lnTo>
                  <a:lnTo>
                    <a:pt x="1460" y="590"/>
                  </a:lnTo>
                  <a:lnTo>
                    <a:pt x="1468" y="590"/>
                  </a:lnTo>
                  <a:lnTo>
                    <a:pt x="1475" y="591"/>
                  </a:lnTo>
                  <a:lnTo>
                    <a:pt x="1483" y="591"/>
                  </a:lnTo>
                  <a:lnTo>
                    <a:pt x="1491" y="591"/>
                  </a:lnTo>
                  <a:lnTo>
                    <a:pt x="1499" y="589"/>
                  </a:lnTo>
                  <a:lnTo>
                    <a:pt x="1506" y="588"/>
                  </a:lnTo>
                  <a:lnTo>
                    <a:pt x="1514" y="588"/>
                  </a:lnTo>
                  <a:lnTo>
                    <a:pt x="1522" y="588"/>
                  </a:lnTo>
                  <a:lnTo>
                    <a:pt x="1530" y="588"/>
                  </a:lnTo>
                  <a:lnTo>
                    <a:pt x="1538" y="588"/>
                  </a:lnTo>
                  <a:lnTo>
                    <a:pt x="1546" y="588"/>
                  </a:lnTo>
                  <a:lnTo>
                    <a:pt x="1553" y="591"/>
                  </a:lnTo>
                  <a:lnTo>
                    <a:pt x="1561" y="592"/>
                  </a:lnTo>
                  <a:lnTo>
                    <a:pt x="1569" y="592"/>
                  </a:lnTo>
                  <a:lnTo>
                    <a:pt x="1577" y="591"/>
                  </a:lnTo>
                  <a:lnTo>
                    <a:pt x="1584" y="591"/>
                  </a:lnTo>
                  <a:lnTo>
                    <a:pt x="1592" y="591"/>
                  </a:lnTo>
                  <a:lnTo>
                    <a:pt x="1600" y="593"/>
                  </a:lnTo>
                  <a:lnTo>
                    <a:pt x="1608" y="593"/>
                  </a:lnTo>
                  <a:lnTo>
                    <a:pt x="1616" y="593"/>
                  </a:lnTo>
                  <a:lnTo>
                    <a:pt x="1624" y="592"/>
                  </a:lnTo>
                  <a:lnTo>
                    <a:pt x="1631" y="590"/>
                  </a:lnTo>
                  <a:lnTo>
                    <a:pt x="1639" y="588"/>
                  </a:lnTo>
                  <a:lnTo>
                    <a:pt x="1647" y="587"/>
                  </a:lnTo>
                  <a:lnTo>
                    <a:pt x="1655" y="588"/>
                  </a:lnTo>
                  <a:lnTo>
                    <a:pt x="1662" y="588"/>
                  </a:lnTo>
                  <a:lnTo>
                    <a:pt x="1670" y="590"/>
                  </a:lnTo>
                  <a:lnTo>
                    <a:pt x="1678" y="591"/>
                  </a:lnTo>
                  <a:lnTo>
                    <a:pt x="1686" y="591"/>
                  </a:lnTo>
                  <a:lnTo>
                    <a:pt x="1694" y="590"/>
                  </a:lnTo>
                  <a:lnTo>
                    <a:pt x="1702" y="589"/>
                  </a:lnTo>
                  <a:lnTo>
                    <a:pt x="1709" y="588"/>
                  </a:lnTo>
                  <a:lnTo>
                    <a:pt x="1717" y="588"/>
                  </a:lnTo>
                  <a:lnTo>
                    <a:pt x="1725" y="589"/>
                  </a:lnTo>
                  <a:lnTo>
                    <a:pt x="1733" y="590"/>
                  </a:lnTo>
                  <a:lnTo>
                    <a:pt x="1740" y="590"/>
                  </a:lnTo>
                  <a:lnTo>
                    <a:pt x="1748" y="590"/>
                  </a:lnTo>
                  <a:lnTo>
                    <a:pt x="1756" y="590"/>
                  </a:lnTo>
                  <a:lnTo>
                    <a:pt x="1764" y="591"/>
                  </a:lnTo>
                  <a:lnTo>
                    <a:pt x="1772" y="592"/>
                  </a:lnTo>
                  <a:lnTo>
                    <a:pt x="1780" y="591"/>
                  </a:lnTo>
                  <a:lnTo>
                    <a:pt x="1787" y="590"/>
                  </a:lnTo>
                  <a:lnTo>
                    <a:pt x="1795" y="587"/>
                  </a:lnTo>
                  <a:lnTo>
                    <a:pt x="1803" y="587"/>
                  </a:lnTo>
                  <a:lnTo>
                    <a:pt x="1811" y="587"/>
                  </a:lnTo>
                  <a:lnTo>
                    <a:pt x="1818" y="587"/>
                  </a:lnTo>
                  <a:lnTo>
                    <a:pt x="1827" y="587"/>
                  </a:lnTo>
                  <a:lnTo>
                    <a:pt x="1834" y="587"/>
                  </a:lnTo>
                  <a:lnTo>
                    <a:pt x="1842" y="587"/>
                  </a:lnTo>
                  <a:lnTo>
                    <a:pt x="1850" y="587"/>
                  </a:lnTo>
                  <a:lnTo>
                    <a:pt x="1858" y="588"/>
                  </a:lnTo>
                  <a:lnTo>
                    <a:pt x="1865" y="588"/>
                  </a:lnTo>
                  <a:lnTo>
                    <a:pt x="1873" y="587"/>
                  </a:lnTo>
                  <a:lnTo>
                    <a:pt x="1881" y="586"/>
                  </a:lnTo>
                  <a:lnTo>
                    <a:pt x="1889" y="586"/>
                  </a:lnTo>
                  <a:lnTo>
                    <a:pt x="1896" y="586"/>
                  </a:lnTo>
                  <a:lnTo>
                    <a:pt x="1905" y="586"/>
                  </a:lnTo>
                  <a:lnTo>
                    <a:pt x="1912" y="586"/>
                  </a:lnTo>
                  <a:lnTo>
                    <a:pt x="1920" y="586"/>
                  </a:lnTo>
                  <a:lnTo>
                    <a:pt x="1928" y="585"/>
                  </a:lnTo>
                  <a:lnTo>
                    <a:pt x="1936" y="584"/>
                  </a:lnTo>
                  <a:lnTo>
                    <a:pt x="1943" y="584"/>
                  </a:lnTo>
                  <a:lnTo>
                    <a:pt x="1951" y="583"/>
                  </a:lnTo>
                  <a:lnTo>
                    <a:pt x="1959" y="583"/>
                  </a:lnTo>
                  <a:lnTo>
                    <a:pt x="1967" y="582"/>
                  </a:lnTo>
                  <a:lnTo>
                    <a:pt x="1974" y="581"/>
                  </a:lnTo>
                  <a:lnTo>
                    <a:pt x="1983" y="581"/>
                  </a:lnTo>
                  <a:lnTo>
                    <a:pt x="1990" y="581"/>
                  </a:lnTo>
                  <a:lnTo>
                    <a:pt x="1998" y="580"/>
                  </a:lnTo>
                  <a:lnTo>
                    <a:pt x="2006" y="580"/>
                  </a:lnTo>
                  <a:lnTo>
                    <a:pt x="2014" y="579"/>
                  </a:lnTo>
                  <a:lnTo>
                    <a:pt x="2022" y="579"/>
                  </a:lnTo>
                  <a:lnTo>
                    <a:pt x="2029" y="580"/>
                  </a:lnTo>
                  <a:lnTo>
                    <a:pt x="2037" y="582"/>
                  </a:lnTo>
                  <a:lnTo>
                    <a:pt x="2045" y="582"/>
                  </a:lnTo>
                  <a:lnTo>
                    <a:pt x="2053" y="581"/>
                  </a:lnTo>
                  <a:lnTo>
                    <a:pt x="2061" y="579"/>
                  </a:lnTo>
                  <a:lnTo>
                    <a:pt x="2069" y="577"/>
                  </a:lnTo>
                  <a:lnTo>
                    <a:pt x="2076" y="577"/>
                  </a:lnTo>
                  <a:lnTo>
                    <a:pt x="2084" y="577"/>
                  </a:lnTo>
                  <a:lnTo>
                    <a:pt x="2092" y="579"/>
                  </a:lnTo>
                  <a:lnTo>
                    <a:pt x="2100" y="580"/>
                  </a:lnTo>
                  <a:lnTo>
                    <a:pt x="2107" y="581"/>
                  </a:lnTo>
                  <a:lnTo>
                    <a:pt x="2115" y="583"/>
                  </a:lnTo>
                  <a:lnTo>
                    <a:pt x="2123" y="585"/>
                  </a:lnTo>
                  <a:lnTo>
                    <a:pt x="2131" y="585"/>
                  </a:lnTo>
                  <a:lnTo>
                    <a:pt x="2139" y="585"/>
                  </a:lnTo>
                  <a:lnTo>
                    <a:pt x="2147" y="583"/>
                  </a:lnTo>
                  <a:lnTo>
                    <a:pt x="2154" y="583"/>
                  </a:lnTo>
                  <a:lnTo>
                    <a:pt x="2162" y="584"/>
                  </a:lnTo>
                  <a:lnTo>
                    <a:pt x="2170" y="586"/>
                  </a:lnTo>
                  <a:lnTo>
                    <a:pt x="2178" y="587"/>
                  </a:lnTo>
                  <a:lnTo>
                    <a:pt x="2185" y="587"/>
                  </a:lnTo>
                  <a:lnTo>
                    <a:pt x="2193" y="586"/>
                  </a:lnTo>
                  <a:lnTo>
                    <a:pt x="2201" y="585"/>
                  </a:lnTo>
                  <a:lnTo>
                    <a:pt x="2209" y="584"/>
                  </a:lnTo>
                  <a:lnTo>
                    <a:pt x="2217" y="583"/>
                  </a:lnTo>
                  <a:lnTo>
                    <a:pt x="2225" y="581"/>
                  </a:lnTo>
                  <a:lnTo>
                    <a:pt x="2232" y="580"/>
                  </a:lnTo>
                  <a:lnTo>
                    <a:pt x="2240" y="580"/>
                  </a:lnTo>
                  <a:lnTo>
                    <a:pt x="2248" y="582"/>
                  </a:lnTo>
                  <a:lnTo>
                    <a:pt x="2256" y="585"/>
                  </a:lnTo>
                  <a:lnTo>
                    <a:pt x="2263" y="586"/>
                  </a:lnTo>
                  <a:lnTo>
                    <a:pt x="2271" y="588"/>
                  </a:lnTo>
                  <a:lnTo>
                    <a:pt x="2279" y="588"/>
                  </a:lnTo>
                  <a:lnTo>
                    <a:pt x="2287" y="589"/>
                  </a:lnTo>
                  <a:lnTo>
                    <a:pt x="2295" y="588"/>
                  </a:lnTo>
                  <a:lnTo>
                    <a:pt x="2303" y="587"/>
                  </a:lnTo>
                  <a:lnTo>
                    <a:pt x="2310" y="586"/>
                  </a:lnTo>
                  <a:lnTo>
                    <a:pt x="2318" y="585"/>
                  </a:lnTo>
                  <a:lnTo>
                    <a:pt x="2326" y="584"/>
                  </a:lnTo>
                  <a:lnTo>
                    <a:pt x="2334" y="585"/>
                  </a:lnTo>
                  <a:lnTo>
                    <a:pt x="2341" y="586"/>
                  </a:lnTo>
                  <a:lnTo>
                    <a:pt x="2349" y="588"/>
                  </a:lnTo>
                  <a:lnTo>
                    <a:pt x="2357" y="590"/>
                  </a:lnTo>
                  <a:lnTo>
                    <a:pt x="2365" y="591"/>
                  </a:lnTo>
                  <a:lnTo>
                    <a:pt x="2373" y="590"/>
                  </a:lnTo>
                  <a:lnTo>
                    <a:pt x="2381" y="588"/>
                  </a:lnTo>
                  <a:lnTo>
                    <a:pt x="2388" y="587"/>
                  </a:lnTo>
                  <a:lnTo>
                    <a:pt x="2396" y="585"/>
                  </a:lnTo>
                  <a:lnTo>
                    <a:pt x="2404" y="586"/>
                  </a:lnTo>
                  <a:lnTo>
                    <a:pt x="2412" y="587"/>
                  </a:lnTo>
                  <a:lnTo>
                    <a:pt x="2419" y="588"/>
                  </a:lnTo>
                  <a:lnTo>
                    <a:pt x="2427" y="587"/>
                  </a:lnTo>
                  <a:lnTo>
                    <a:pt x="2435" y="587"/>
                  </a:lnTo>
                  <a:lnTo>
                    <a:pt x="2443" y="587"/>
                  </a:lnTo>
                  <a:lnTo>
                    <a:pt x="2451" y="587"/>
                  </a:lnTo>
                  <a:lnTo>
                    <a:pt x="2459" y="588"/>
                  </a:lnTo>
                  <a:lnTo>
                    <a:pt x="2466" y="588"/>
                  </a:lnTo>
                  <a:lnTo>
                    <a:pt x="2474" y="588"/>
                  </a:lnTo>
                  <a:lnTo>
                    <a:pt x="2482" y="588"/>
                  </a:lnTo>
                  <a:lnTo>
                    <a:pt x="2490" y="588"/>
                  </a:lnTo>
                  <a:lnTo>
                    <a:pt x="2497" y="586"/>
                  </a:lnTo>
                  <a:lnTo>
                    <a:pt x="2505" y="584"/>
                  </a:lnTo>
                  <a:lnTo>
                    <a:pt x="2513" y="581"/>
                  </a:lnTo>
                  <a:lnTo>
                    <a:pt x="2521" y="581"/>
                  </a:lnTo>
                  <a:lnTo>
                    <a:pt x="2529" y="581"/>
                  </a:lnTo>
                  <a:lnTo>
                    <a:pt x="2537" y="584"/>
                  </a:lnTo>
                  <a:lnTo>
                    <a:pt x="2544" y="585"/>
                  </a:lnTo>
                  <a:lnTo>
                    <a:pt x="2552" y="585"/>
                  </a:lnTo>
                  <a:lnTo>
                    <a:pt x="2560" y="586"/>
                  </a:lnTo>
                  <a:lnTo>
                    <a:pt x="2568" y="586"/>
                  </a:lnTo>
                  <a:lnTo>
                    <a:pt x="2575" y="587"/>
                  </a:lnTo>
                  <a:lnTo>
                    <a:pt x="2583" y="586"/>
                  </a:lnTo>
                  <a:lnTo>
                    <a:pt x="2591" y="585"/>
                  </a:lnTo>
                  <a:lnTo>
                    <a:pt x="2599" y="585"/>
                  </a:lnTo>
                  <a:lnTo>
                    <a:pt x="2607" y="585"/>
                  </a:lnTo>
                  <a:lnTo>
                    <a:pt x="2615" y="585"/>
                  </a:lnTo>
                  <a:lnTo>
                    <a:pt x="2622" y="586"/>
                  </a:lnTo>
                  <a:lnTo>
                    <a:pt x="2630" y="587"/>
                  </a:lnTo>
                  <a:lnTo>
                    <a:pt x="2638" y="588"/>
                  </a:lnTo>
                  <a:lnTo>
                    <a:pt x="2646" y="588"/>
                  </a:lnTo>
                  <a:lnTo>
                    <a:pt x="2653" y="588"/>
                  </a:lnTo>
                  <a:lnTo>
                    <a:pt x="2661" y="587"/>
                  </a:lnTo>
                  <a:lnTo>
                    <a:pt x="2670" y="586"/>
                  </a:lnTo>
                  <a:lnTo>
                    <a:pt x="2677" y="584"/>
                  </a:lnTo>
                  <a:lnTo>
                    <a:pt x="2685" y="584"/>
                  </a:lnTo>
                  <a:lnTo>
                    <a:pt x="2693" y="586"/>
                  </a:lnTo>
                  <a:lnTo>
                    <a:pt x="2701" y="589"/>
                  </a:lnTo>
                  <a:lnTo>
                    <a:pt x="2708" y="591"/>
                  </a:lnTo>
                  <a:lnTo>
                    <a:pt x="2716" y="591"/>
                  </a:lnTo>
                  <a:lnTo>
                    <a:pt x="2724" y="590"/>
                  </a:lnTo>
                  <a:lnTo>
                    <a:pt x="2732" y="590"/>
                  </a:lnTo>
                  <a:lnTo>
                    <a:pt x="2739" y="588"/>
                  </a:lnTo>
                  <a:lnTo>
                    <a:pt x="2748" y="587"/>
                  </a:lnTo>
                  <a:lnTo>
                    <a:pt x="2755" y="585"/>
                  </a:lnTo>
                  <a:lnTo>
                    <a:pt x="2763" y="583"/>
                  </a:lnTo>
                  <a:lnTo>
                    <a:pt x="2771" y="583"/>
                  </a:lnTo>
                  <a:lnTo>
                    <a:pt x="2779" y="585"/>
                  </a:lnTo>
                  <a:lnTo>
                    <a:pt x="2786" y="588"/>
                  </a:lnTo>
                  <a:lnTo>
                    <a:pt x="2794" y="590"/>
                  </a:lnTo>
                  <a:lnTo>
                    <a:pt x="2802" y="591"/>
                  </a:lnTo>
                  <a:lnTo>
                    <a:pt x="2810" y="591"/>
                  </a:lnTo>
                  <a:lnTo>
                    <a:pt x="2818" y="590"/>
                  </a:lnTo>
                  <a:lnTo>
                    <a:pt x="2826" y="590"/>
                  </a:lnTo>
                  <a:lnTo>
                    <a:pt x="2833" y="590"/>
                  </a:lnTo>
                  <a:lnTo>
                    <a:pt x="2841" y="590"/>
                  </a:lnTo>
                  <a:lnTo>
                    <a:pt x="2849" y="589"/>
                  </a:lnTo>
                  <a:lnTo>
                    <a:pt x="2857" y="589"/>
                  </a:lnTo>
                  <a:lnTo>
                    <a:pt x="2864" y="589"/>
                  </a:lnTo>
                  <a:lnTo>
                    <a:pt x="2872" y="589"/>
                  </a:lnTo>
                  <a:lnTo>
                    <a:pt x="2880" y="589"/>
                  </a:lnTo>
                  <a:lnTo>
                    <a:pt x="2888" y="588"/>
                  </a:lnTo>
                  <a:lnTo>
                    <a:pt x="2896" y="587"/>
                  </a:lnTo>
                  <a:lnTo>
                    <a:pt x="2904" y="587"/>
                  </a:lnTo>
                  <a:lnTo>
                    <a:pt x="2911" y="587"/>
                  </a:lnTo>
                  <a:lnTo>
                    <a:pt x="2919" y="589"/>
                  </a:lnTo>
                  <a:lnTo>
                    <a:pt x="2927" y="591"/>
                  </a:lnTo>
                  <a:lnTo>
                    <a:pt x="2935" y="592"/>
                  </a:lnTo>
                  <a:lnTo>
                    <a:pt x="2942" y="593"/>
                  </a:lnTo>
                  <a:lnTo>
                    <a:pt x="2950" y="593"/>
                  </a:lnTo>
                  <a:lnTo>
                    <a:pt x="2958" y="593"/>
                  </a:lnTo>
                  <a:lnTo>
                    <a:pt x="2966" y="592"/>
                  </a:lnTo>
                  <a:lnTo>
                    <a:pt x="2974" y="592"/>
                  </a:lnTo>
                  <a:lnTo>
                    <a:pt x="2982" y="591"/>
                  </a:lnTo>
                  <a:lnTo>
                    <a:pt x="2989" y="592"/>
                  </a:lnTo>
                  <a:lnTo>
                    <a:pt x="2997" y="592"/>
                  </a:lnTo>
                  <a:lnTo>
                    <a:pt x="3005" y="591"/>
                  </a:lnTo>
                  <a:lnTo>
                    <a:pt x="3013" y="590"/>
                  </a:lnTo>
                  <a:lnTo>
                    <a:pt x="3020" y="590"/>
                  </a:lnTo>
                  <a:lnTo>
                    <a:pt x="3028" y="590"/>
                  </a:lnTo>
                  <a:lnTo>
                    <a:pt x="3036" y="590"/>
                  </a:lnTo>
                  <a:lnTo>
                    <a:pt x="3044" y="591"/>
                  </a:lnTo>
                  <a:lnTo>
                    <a:pt x="3052" y="591"/>
                  </a:lnTo>
                  <a:lnTo>
                    <a:pt x="3060" y="591"/>
                  </a:lnTo>
                  <a:lnTo>
                    <a:pt x="3067" y="591"/>
                  </a:lnTo>
                  <a:lnTo>
                    <a:pt x="3075" y="591"/>
                  </a:lnTo>
                  <a:lnTo>
                    <a:pt x="3083" y="589"/>
                  </a:lnTo>
                  <a:lnTo>
                    <a:pt x="3091" y="587"/>
                  </a:lnTo>
                  <a:lnTo>
                    <a:pt x="3098" y="586"/>
                  </a:lnTo>
                  <a:lnTo>
                    <a:pt x="3106" y="586"/>
                  </a:lnTo>
                  <a:lnTo>
                    <a:pt x="3114" y="585"/>
                  </a:lnTo>
                  <a:lnTo>
                    <a:pt x="3122" y="586"/>
                  </a:lnTo>
                  <a:lnTo>
                    <a:pt x="3130" y="587"/>
                  </a:lnTo>
                  <a:lnTo>
                    <a:pt x="3138" y="589"/>
                  </a:lnTo>
                  <a:lnTo>
                    <a:pt x="3145" y="590"/>
                  </a:lnTo>
                  <a:lnTo>
                    <a:pt x="3153" y="591"/>
                  </a:lnTo>
                  <a:lnTo>
                    <a:pt x="3161" y="592"/>
                  </a:lnTo>
                  <a:lnTo>
                    <a:pt x="3169" y="592"/>
                  </a:lnTo>
                  <a:lnTo>
                    <a:pt x="3176" y="590"/>
                  </a:lnTo>
                  <a:lnTo>
                    <a:pt x="3184" y="587"/>
                  </a:lnTo>
                  <a:lnTo>
                    <a:pt x="3192" y="583"/>
                  </a:lnTo>
                  <a:lnTo>
                    <a:pt x="3200" y="579"/>
                  </a:lnTo>
                  <a:lnTo>
                    <a:pt x="3208" y="578"/>
                  </a:lnTo>
                  <a:lnTo>
                    <a:pt x="3216" y="579"/>
                  </a:lnTo>
                  <a:lnTo>
                    <a:pt x="3223" y="581"/>
                  </a:lnTo>
                  <a:lnTo>
                    <a:pt x="3231" y="583"/>
                  </a:lnTo>
                  <a:lnTo>
                    <a:pt x="3239" y="583"/>
                  </a:lnTo>
                  <a:lnTo>
                    <a:pt x="3247" y="583"/>
                  </a:lnTo>
                  <a:lnTo>
                    <a:pt x="3254" y="583"/>
                  </a:lnTo>
                  <a:lnTo>
                    <a:pt x="3262" y="583"/>
                  </a:lnTo>
                  <a:lnTo>
                    <a:pt x="3270" y="583"/>
                  </a:lnTo>
                  <a:lnTo>
                    <a:pt x="3278" y="583"/>
                  </a:lnTo>
                  <a:lnTo>
                    <a:pt x="3286" y="583"/>
                  </a:lnTo>
                  <a:lnTo>
                    <a:pt x="3294" y="583"/>
                  </a:lnTo>
                  <a:lnTo>
                    <a:pt x="3301" y="584"/>
                  </a:lnTo>
                  <a:lnTo>
                    <a:pt x="3309" y="584"/>
                  </a:lnTo>
                  <a:lnTo>
                    <a:pt x="3317" y="580"/>
                  </a:lnTo>
                  <a:lnTo>
                    <a:pt x="3325" y="573"/>
                  </a:lnTo>
                  <a:lnTo>
                    <a:pt x="3333" y="560"/>
                  </a:lnTo>
                  <a:lnTo>
                    <a:pt x="3340" y="548"/>
                  </a:lnTo>
                  <a:lnTo>
                    <a:pt x="3349" y="541"/>
                  </a:lnTo>
                  <a:lnTo>
                    <a:pt x="3356" y="539"/>
                  </a:lnTo>
                  <a:lnTo>
                    <a:pt x="3364" y="539"/>
                  </a:lnTo>
                  <a:lnTo>
                    <a:pt x="3372" y="523"/>
                  </a:lnTo>
                  <a:lnTo>
                    <a:pt x="3380" y="469"/>
                  </a:lnTo>
                  <a:lnTo>
                    <a:pt x="3387" y="363"/>
                  </a:lnTo>
                  <a:lnTo>
                    <a:pt x="3395" y="216"/>
                  </a:lnTo>
                  <a:lnTo>
                    <a:pt x="3403" y="76"/>
                  </a:lnTo>
                  <a:lnTo>
                    <a:pt x="3411" y="0"/>
                  </a:lnTo>
                  <a:lnTo>
                    <a:pt x="3418" y="24"/>
                  </a:lnTo>
                  <a:lnTo>
                    <a:pt x="3427" y="133"/>
                  </a:lnTo>
                  <a:lnTo>
                    <a:pt x="3434" y="274"/>
                  </a:lnTo>
                  <a:lnTo>
                    <a:pt x="3442" y="397"/>
                  </a:lnTo>
                  <a:lnTo>
                    <a:pt x="3450" y="481"/>
                  </a:lnTo>
                  <a:lnTo>
                    <a:pt x="3458" y="527"/>
                  </a:lnTo>
                  <a:lnTo>
                    <a:pt x="3465" y="548"/>
                  </a:lnTo>
                  <a:lnTo>
                    <a:pt x="3473" y="556"/>
                  </a:lnTo>
                  <a:lnTo>
                    <a:pt x="3481" y="559"/>
                  </a:lnTo>
                  <a:lnTo>
                    <a:pt x="3489" y="562"/>
                  </a:lnTo>
                  <a:lnTo>
                    <a:pt x="3496" y="566"/>
                  </a:lnTo>
                  <a:lnTo>
                    <a:pt x="3505" y="568"/>
                  </a:lnTo>
                  <a:lnTo>
                    <a:pt x="3512" y="567"/>
                  </a:lnTo>
                  <a:lnTo>
                    <a:pt x="3520" y="565"/>
                  </a:lnTo>
                  <a:lnTo>
                    <a:pt x="3528" y="564"/>
                  </a:lnTo>
                  <a:lnTo>
                    <a:pt x="3536" y="564"/>
                  </a:lnTo>
                  <a:lnTo>
                    <a:pt x="3543" y="565"/>
                  </a:lnTo>
                  <a:lnTo>
                    <a:pt x="3551" y="562"/>
                  </a:lnTo>
                  <a:lnTo>
                    <a:pt x="3559" y="558"/>
                  </a:lnTo>
                  <a:lnTo>
                    <a:pt x="3567" y="557"/>
                  </a:lnTo>
                  <a:lnTo>
                    <a:pt x="3574" y="560"/>
                  </a:lnTo>
                  <a:lnTo>
                    <a:pt x="3583" y="566"/>
                  </a:lnTo>
                  <a:lnTo>
                    <a:pt x="3590" y="572"/>
                  </a:lnTo>
                  <a:lnTo>
                    <a:pt x="3598" y="574"/>
                  </a:lnTo>
                  <a:lnTo>
                    <a:pt x="3606" y="573"/>
                  </a:lnTo>
                  <a:lnTo>
                    <a:pt x="3614" y="571"/>
                  </a:lnTo>
                  <a:lnTo>
                    <a:pt x="3621" y="569"/>
                  </a:lnTo>
                  <a:lnTo>
                    <a:pt x="3629" y="568"/>
                  </a:lnTo>
                  <a:lnTo>
                    <a:pt x="3637" y="567"/>
                  </a:lnTo>
                  <a:lnTo>
                    <a:pt x="3645" y="567"/>
                  </a:lnTo>
                  <a:lnTo>
                    <a:pt x="3652" y="567"/>
                  </a:lnTo>
                  <a:lnTo>
                    <a:pt x="3661" y="568"/>
                  </a:lnTo>
                  <a:lnTo>
                    <a:pt x="3668" y="568"/>
                  </a:lnTo>
                  <a:lnTo>
                    <a:pt x="3676" y="568"/>
                  </a:lnTo>
                  <a:lnTo>
                    <a:pt x="3684" y="568"/>
                  </a:lnTo>
                  <a:lnTo>
                    <a:pt x="3692" y="569"/>
                  </a:lnTo>
                  <a:lnTo>
                    <a:pt x="3699" y="567"/>
                  </a:lnTo>
                  <a:lnTo>
                    <a:pt x="3707" y="565"/>
                  </a:lnTo>
                  <a:lnTo>
                    <a:pt x="3715" y="559"/>
                  </a:lnTo>
                  <a:lnTo>
                    <a:pt x="3723" y="554"/>
                  </a:lnTo>
                  <a:lnTo>
                    <a:pt x="3730" y="551"/>
                  </a:lnTo>
                  <a:lnTo>
                    <a:pt x="3739" y="551"/>
                  </a:lnTo>
                  <a:lnTo>
                    <a:pt x="3746" y="552"/>
                  </a:lnTo>
                  <a:lnTo>
                    <a:pt x="3754" y="555"/>
                  </a:lnTo>
                  <a:lnTo>
                    <a:pt x="3762" y="557"/>
                  </a:lnTo>
                  <a:lnTo>
                    <a:pt x="3770" y="560"/>
                  </a:lnTo>
                  <a:lnTo>
                    <a:pt x="3777" y="563"/>
                  </a:lnTo>
                  <a:lnTo>
                    <a:pt x="3785" y="565"/>
                  </a:lnTo>
                  <a:lnTo>
                    <a:pt x="3793" y="568"/>
                  </a:lnTo>
                  <a:lnTo>
                    <a:pt x="3801" y="570"/>
                  </a:lnTo>
                  <a:lnTo>
                    <a:pt x="3809" y="571"/>
                  </a:lnTo>
                  <a:lnTo>
                    <a:pt x="3817" y="570"/>
                  </a:lnTo>
                  <a:lnTo>
                    <a:pt x="3824" y="569"/>
                  </a:lnTo>
                  <a:lnTo>
                    <a:pt x="3832" y="568"/>
                  </a:lnTo>
                  <a:lnTo>
                    <a:pt x="3840" y="570"/>
                  </a:lnTo>
                  <a:lnTo>
                    <a:pt x="3848" y="574"/>
                  </a:lnTo>
                  <a:lnTo>
                    <a:pt x="3855" y="578"/>
                  </a:lnTo>
                  <a:lnTo>
                    <a:pt x="3863" y="579"/>
                  </a:lnTo>
                  <a:lnTo>
                    <a:pt x="3871" y="578"/>
                  </a:lnTo>
                  <a:lnTo>
                    <a:pt x="3879" y="577"/>
                  </a:lnTo>
                  <a:lnTo>
                    <a:pt x="3887" y="576"/>
                  </a:lnTo>
                  <a:lnTo>
                    <a:pt x="3895" y="576"/>
                  </a:lnTo>
                  <a:lnTo>
                    <a:pt x="3902" y="574"/>
                  </a:lnTo>
                  <a:lnTo>
                    <a:pt x="3910" y="570"/>
                  </a:lnTo>
                  <a:lnTo>
                    <a:pt x="3918" y="561"/>
                  </a:lnTo>
                  <a:lnTo>
                    <a:pt x="3926" y="551"/>
                  </a:lnTo>
                  <a:lnTo>
                    <a:pt x="3933" y="545"/>
                  </a:lnTo>
                  <a:lnTo>
                    <a:pt x="3941" y="546"/>
                  </a:lnTo>
                  <a:lnTo>
                    <a:pt x="3949" y="553"/>
                  </a:lnTo>
                  <a:lnTo>
                    <a:pt x="3957" y="563"/>
                  </a:lnTo>
                  <a:lnTo>
                    <a:pt x="3965" y="572"/>
                  </a:lnTo>
                  <a:lnTo>
                    <a:pt x="3973" y="578"/>
                  </a:lnTo>
                  <a:lnTo>
                    <a:pt x="3981" y="580"/>
                  </a:lnTo>
                  <a:lnTo>
                    <a:pt x="3988" y="579"/>
                  </a:lnTo>
                  <a:lnTo>
                    <a:pt x="3996" y="577"/>
                  </a:lnTo>
                  <a:lnTo>
                    <a:pt x="4004" y="576"/>
                  </a:lnTo>
                  <a:lnTo>
                    <a:pt x="4012" y="575"/>
                  </a:lnTo>
                  <a:lnTo>
                    <a:pt x="4019" y="576"/>
                  </a:lnTo>
                  <a:lnTo>
                    <a:pt x="4027" y="576"/>
                  </a:lnTo>
                  <a:lnTo>
                    <a:pt x="4035" y="573"/>
                  </a:lnTo>
                  <a:lnTo>
                    <a:pt x="4043" y="571"/>
                  </a:lnTo>
                  <a:lnTo>
                    <a:pt x="4051" y="571"/>
                  </a:lnTo>
                  <a:lnTo>
                    <a:pt x="4059" y="573"/>
                  </a:lnTo>
                  <a:lnTo>
                    <a:pt x="4066" y="576"/>
                  </a:lnTo>
                  <a:lnTo>
                    <a:pt x="4074" y="578"/>
                  </a:lnTo>
                  <a:lnTo>
                    <a:pt x="4082" y="580"/>
                  </a:lnTo>
                  <a:lnTo>
                    <a:pt x="4090" y="581"/>
                  </a:lnTo>
                  <a:lnTo>
                    <a:pt x="4097" y="581"/>
                  </a:lnTo>
                  <a:lnTo>
                    <a:pt x="4105" y="580"/>
                  </a:lnTo>
                  <a:lnTo>
                    <a:pt x="4113" y="580"/>
                  </a:lnTo>
                  <a:lnTo>
                    <a:pt x="4121" y="580"/>
                  </a:lnTo>
                  <a:lnTo>
                    <a:pt x="4129" y="580"/>
                  </a:lnTo>
                  <a:lnTo>
                    <a:pt x="4137" y="581"/>
                  </a:lnTo>
                  <a:lnTo>
                    <a:pt x="4144" y="583"/>
                  </a:lnTo>
                  <a:lnTo>
                    <a:pt x="4152" y="584"/>
                  </a:lnTo>
                  <a:lnTo>
                    <a:pt x="4160" y="583"/>
                  </a:lnTo>
                  <a:lnTo>
                    <a:pt x="4168" y="583"/>
                  </a:lnTo>
                  <a:lnTo>
                    <a:pt x="4175" y="582"/>
                  </a:lnTo>
                  <a:lnTo>
                    <a:pt x="4183" y="581"/>
                  </a:lnTo>
                  <a:lnTo>
                    <a:pt x="4191" y="580"/>
                  </a:lnTo>
                  <a:lnTo>
                    <a:pt x="4199" y="580"/>
                  </a:lnTo>
                  <a:lnTo>
                    <a:pt x="4207" y="579"/>
                  </a:lnTo>
                  <a:lnTo>
                    <a:pt x="4215" y="579"/>
                  </a:lnTo>
                  <a:lnTo>
                    <a:pt x="4222" y="579"/>
                  </a:lnTo>
                  <a:lnTo>
                    <a:pt x="4230" y="579"/>
                  </a:lnTo>
                  <a:lnTo>
                    <a:pt x="4238" y="580"/>
                  </a:lnTo>
                  <a:lnTo>
                    <a:pt x="4246" y="581"/>
                  </a:lnTo>
                  <a:lnTo>
                    <a:pt x="4253" y="583"/>
                  </a:lnTo>
                  <a:lnTo>
                    <a:pt x="4262" y="583"/>
                  </a:lnTo>
                  <a:lnTo>
                    <a:pt x="4269" y="583"/>
                  </a:lnTo>
                  <a:lnTo>
                    <a:pt x="4277" y="582"/>
                  </a:lnTo>
                  <a:lnTo>
                    <a:pt x="4285" y="581"/>
                  </a:lnTo>
                  <a:lnTo>
                    <a:pt x="4293" y="581"/>
                  </a:lnTo>
                  <a:lnTo>
                    <a:pt x="4300" y="581"/>
                  </a:lnTo>
                  <a:lnTo>
                    <a:pt x="4308" y="581"/>
                  </a:lnTo>
                  <a:lnTo>
                    <a:pt x="4316" y="582"/>
                  </a:lnTo>
                  <a:lnTo>
                    <a:pt x="4324" y="584"/>
                  </a:lnTo>
                  <a:lnTo>
                    <a:pt x="4331" y="584"/>
                  </a:lnTo>
                  <a:lnTo>
                    <a:pt x="4340" y="584"/>
                  </a:lnTo>
                  <a:lnTo>
                    <a:pt x="4347" y="582"/>
                  </a:lnTo>
                  <a:lnTo>
                    <a:pt x="4355" y="581"/>
                  </a:lnTo>
                  <a:lnTo>
                    <a:pt x="4363" y="581"/>
                  </a:lnTo>
                  <a:lnTo>
                    <a:pt x="4371" y="581"/>
                  </a:lnTo>
                  <a:lnTo>
                    <a:pt x="4378" y="583"/>
                  </a:lnTo>
                  <a:lnTo>
                    <a:pt x="4386" y="581"/>
                  </a:lnTo>
                  <a:lnTo>
                    <a:pt x="4394" y="579"/>
                  </a:lnTo>
                  <a:lnTo>
                    <a:pt x="4402" y="576"/>
                  </a:lnTo>
                  <a:lnTo>
                    <a:pt x="4409" y="574"/>
                  </a:lnTo>
                  <a:lnTo>
                    <a:pt x="4418" y="573"/>
                  </a:lnTo>
                  <a:lnTo>
                    <a:pt x="4425" y="576"/>
                  </a:lnTo>
                  <a:lnTo>
                    <a:pt x="4433" y="579"/>
                  </a:lnTo>
                  <a:lnTo>
                    <a:pt x="4441" y="583"/>
                  </a:lnTo>
                  <a:lnTo>
                    <a:pt x="4449" y="584"/>
                  </a:lnTo>
                  <a:lnTo>
                    <a:pt x="4456" y="584"/>
                  </a:lnTo>
                  <a:lnTo>
                    <a:pt x="4464" y="584"/>
                  </a:lnTo>
                  <a:lnTo>
                    <a:pt x="4472" y="583"/>
                  </a:lnTo>
                  <a:lnTo>
                    <a:pt x="4480" y="582"/>
                  </a:lnTo>
                  <a:lnTo>
                    <a:pt x="4487" y="581"/>
                  </a:lnTo>
                  <a:lnTo>
                    <a:pt x="4496" y="581"/>
                  </a:lnTo>
                  <a:lnTo>
                    <a:pt x="4503" y="581"/>
                  </a:lnTo>
                  <a:lnTo>
                    <a:pt x="4511" y="583"/>
                  </a:lnTo>
                  <a:lnTo>
                    <a:pt x="4519" y="583"/>
                  </a:lnTo>
                  <a:lnTo>
                    <a:pt x="4527" y="581"/>
                  </a:lnTo>
                  <a:lnTo>
                    <a:pt x="4534" y="580"/>
                  </a:lnTo>
                  <a:lnTo>
                    <a:pt x="4542" y="579"/>
                  </a:lnTo>
                  <a:lnTo>
                    <a:pt x="4550" y="578"/>
                  </a:lnTo>
                  <a:lnTo>
                    <a:pt x="4558" y="579"/>
                  </a:lnTo>
                  <a:lnTo>
                    <a:pt x="4565" y="579"/>
                  </a:lnTo>
                  <a:lnTo>
                    <a:pt x="4574" y="580"/>
                  </a:lnTo>
                  <a:lnTo>
                    <a:pt x="4581" y="579"/>
                  </a:lnTo>
                  <a:lnTo>
                    <a:pt x="4589" y="578"/>
                  </a:lnTo>
                  <a:lnTo>
                    <a:pt x="4597" y="577"/>
                  </a:lnTo>
                  <a:lnTo>
                    <a:pt x="4605" y="576"/>
                  </a:lnTo>
                  <a:lnTo>
                    <a:pt x="4612" y="577"/>
                  </a:lnTo>
                  <a:lnTo>
                    <a:pt x="4620" y="578"/>
                  </a:lnTo>
                  <a:lnTo>
                    <a:pt x="4628" y="581"/>
                  </a:lnTo>
                  <a:lnTo>
                    <a:pt x="4636" y="583"/>
                  </a:lnTo>
                  <a:lnTo>
                    <a:pt x="4644" y="583"/>
                  </a:lnTo>
                  <a:lnTo>
                    <a:pt x="4652" y="582"/>
                  </a:lnTo>
                  <a:lnTo>
                    <a:pt x="4660" y="581"/>
                  </a:lnTo>
                  <a:lnTo>
                    <a:pt x="4667" y="582"/>
                  </a:lnTo>
                  <a:lnTo>
                    <a:pt x="4675" y="583"/>
                  </a:lnTo>
                  <a:lnTo>
                    <a:pt x="4683" y="583"/>
                  </a:lnTo>
                  <a:lnTo>
                    <a:pt x="4691" y="582"/>
                  </a:lnTo>
                  <a:lnTo>
                    <a:pt x="4698" y="580"/>
                  </a:lnTo>
                  <a:lnTo>
                    <a:pt x="4706" y="579"/>
                  </a:lnTo>
                  <a:lnTo>
                    <a:pt x="4714" y="579"/>
                  </a:lnTo>
                  <a:lnTo>
                    <a:pt x="4722" y="580"/>
                  </a:lnTo>
                  <a:lnTo>
                    <a:pt x="4730" y="580"/>
                  </a:lnTo>
                  <a:lnTo>
                    <a:pt x="4738" y="581"/>
                  </a:lnTo>
                  <a:lnTo>
                    <a:pt x="4745" y="580"/>
                  </a:lnTo>
                  <a:lnTo>
                    <a:pt x="4753" y="580"/>
                  </a:lnTo>
                  <a:lnTo>
                    <a:pt x="4761" y="578"/>
                  </a:lnTo>
                  <a:lnTo>
                    <a:pt x="4769" y="576"/>
                  </a:lnTo>
                  <a:lnTo>
                    <a:pt x="4776" y="575"/>
                  </a:lnTo>
                  <a:lnTo>
                    <a:pt x="4784" y="576"/>
                  </a:lnTo>
                  <a:lnTo>
                    <a:pt x="4792" y="578"/>
                  </a:lnTo>
                  <a:lnTo>
                    <a:pt x="4800" y="581"/>
                  </a:lnTo>
                  <a:lnTo>
                    <a:pt x="4808" y="581"/>
                  </a:lnTo>
                  <a:lnTo>
                    <a:pt x="4816" y="580"/>
                  </a:lnTo>
                  <a:lnTo>
                    <a:pt x="4823" y="578"/>
                  </a:lnTo>
                  <a:lnTo>
                    <a:pt x="4831" y="576"/>
                  </a:lnTo>
                  <a:lnTo>
                    <a:pt x="4839" y="576"/>
                  </a:lnTo>
                  <a:lnTo>
                    <a:pt x="4847" y="577"/>
                  </a:lnTo>
                  <a:lnTo>
                    <a:pt x="4854" y="577"/>
                  </a:lnTo>
                  <a:lnTo>
                    <a:pt x="4862" y="577"/>
                  </a:lnTo>
                  <a:lnTo>
                    <a:pt x="4870" y="576"/>
                  </a:lnTo>
                  <a:lnTo>
                    <a:pt x="4878" y="576"/>
                  </a:lnTo>
                  <a:lnTo>
                    <a:pt x="4886" y="575"/>
                  </a:lnTo>
                  <a:lnTo>
                    <a:pt x="4894" y="576"/>
                  </a:lnTo>
                  <a:lnTo>
                    <a:pt x="4901" y="577"/>
                  </a:lnTo>
                  <a:lnTo>
                    <a:pt x="4909" y="579"/>
                  </a:lnTo>
                  <a:lnTo>
                    <a:pt x="4917" y="580"/>
                  </a:lnTo>
                  <a:lnTo>
                    <a:pt x="4925" y="581"/>
                  </a:lnTo>
                  <a:lnTo>
                    <a:pt x="4932" y="583"/>
                  </a:lnTo>
                  <a:lnTo>
                    <a:pt x="4940" y="583"/>
                  </a:lnTo>
                  <a:lnTo>
                    <a:pt x="4948" y="583"/>
                  </a:lnTo>
                  <a:lnTo>
                    <a:pt x="4956" y="583"/>
                  </a:lnTo>
                  <a:lnTo>
                    <a:pt x="4964" y="581"/>
                  </a:lnTo>
                  <a:lnTo>
                    <a:pt x="4972" y="580"/>
                  </a:lnTo>
                  <a:lnTo>
                    <a:pt x="4979" y="579"/>
                  </a:lnTo>
                  <a:lnTo>
                    <a:pt x="4987" y="580"/>
                  </a:lnTo>
                  <a:lnTo>
                    <a:pt x="4995" y="584"/>
                  </a:lnTo>
                  <a:lnTo>
                    <a:pt x="5003" y="586"/>
                  </a:lnTo>
                  <a:lnTo>
                    <a:pt x="5010" y="586"/>
                  </a:lnTo>
                  <a:lnTo>
                    <a:pt x="5018" y="586"/>
                  </a:lnTo>
                  <a:lnTo>
                    <a:pt x="5026" y="586"/>
                  </a:lnTo>
                  <a:lnTo>
                    <a:pt x="5034" y="586"/>
                  </a:lnTo>
                  <a:lnTo>
                    <a:pt x="5042" y="586"/>
                  </a:lnTo>
                  <a:lnTo>
                    <a:pt x="5050" y="586"/>
                  </a:lnTo>
                  <a:lnTo>
                    <a:pt x="5057" y="585"/>
                  </a:lnTo>
                  <a:lnTo>
                    <a:pt x="5065" y="584"/>
                  </a:lnTo>
                  <a:lnTo>
                    <a:pt x="5073" y="583"/>
                  </a:lnTo>
                  <a:lnTo>
                    <a:pt x="5081" y="581"/>
                  </a:lnTo>
                  <a:lnTo>
                    <a:pt x="5088" y="579"/>
                  </a:lnTo>
                  <a:lnTo>
                    <a:pt x="5096" y="578"/>
                  </a:lnTo>
                  <a:lnTo>
                    <a:pt x="5104" y="577"/>
                  </a:lnTo>
                  <a:lnTo>
                    <a:pt x="5112" y="576"/>
                  </a:lnTo>
                  <a:lnTo>
                    <a:pt x="5120" y="575"/>
                  </a:lnTo>
                  <a:lnTo>
                    <a:pt x="5128" y="575"/>
                  </a:lnTo>
                  <a:lnTo>
                    <a:pt x="5135" y="576"/>
                  </a:lnTo>
                  <a:lnTo>
                    <a:pt x="5143" y="579"/>
                  </a:lnTo>
                  <a:lnTo>
                    <a:pt x="5151" y="581"/>
                  </a:lnTo>
                  <a:lnTo>
                    <a:pt x="5159" y="583"/>
                  </a:lnTo>
                  <a:lnTo>
                    <a:pt x="5166" y="584"/>
                  </a:lnTo>
                  <a:lnTo>
                    <a:pt x="5174" y="584"/>
                  </a:lnTo>
                  <a:lnTo>
                    <a:pt x="5182" y="584"/>
                  </a:lnTo>
                  <a:lnTo>
                    <a:pt x="5190" y="584"/>
                  </a:lnTo>
                  <a:lnTo>
                    <a:pt x="5195" y="584"/>
                  </a:lnTo>
                </a:path>
              </a:pathLst>
            </a:custGeom>
            <a:noFill/>
            <a:ln w="3175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Rectangle 72">
              <a:extLst>
                <a:ext uri="{FF2B5EF4-FFF2-40B4-BE49-F238E27FC236}">
                  <a16:creationId xmlns:a16="http://schemas.microsoft.com/office/drawing/2014/main" id="{9E817C27-0877-466A-B882-D24C634761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8" y="2685"/>
              <a:ext cx="111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Arial" panose="020B0604020202020204" pitchFamily="34" charset="0"/>
                </a:rPr>
                <a:t>227 &gt; 212 (-) CE: 18.0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75">
              <a:extLst>
                <a:ext uri="{FF2B5EF4-FFF2-40B4-BE49-F238E27FC236}">
                  <a16:creationId xmlns:a16="http://schemas.microsoft.com/office/drawing/2014/main" id="{5213BDD3-1963-4F6A-B523-DFA30A13C9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5" y="2408"/>
              <a:ext cx="5192" cy="753"/>
            </a:xfrm>
            <a:prstGeom prst="rect">
              <a:avLst/>
            </a:prstGeom>
            <a:noFill/>
            <a:ln w="1588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8" name="Group 78">
            <a:extLst>
              <a:ext uri="{FF2B5EF4-FFF2-40B4-BE49-F238E27FC236}">
                <a16:creationId xmlns:a16="http://schemas.microsoft.com/office/drawing/2014/main" id="{5D397AC9-13FA-4CD9-8A93-4CC71414029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171825" y="5034497"/>
            <a:ext cx="9020175" cy="1773236"/>
            <a:chOff x="1839" y="3197"/>
            <a:chExt cx="5682" cy="1117"/>
          </a:xfrm>
        </p:grpSpPr>
        <p:sp>
          <p:nvSpPr>
            <p:cNvPr id="89" name="AutoShape 77">
              <a:extLst>
                <a:ext uri="{FF2B5EF4-FFF2-40B4-BE49-F238E27FC236}">
                  <a16:creationId xmlns:a16="http://schemas.microsoft.com/office/drawing/2014/main" id="{D9CF2E48-98FE-4D26-B127-22F8FB334B3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69" y="3197"/>
              <a:ext cx="5652" cy="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Line 79">
              <a:extLst>
                <a:ext uri="{FF2B5EF4-FFF2-40B4-BE49-F238E27FC236}">
                  <a16:creationId xmlns:a16="http://schemas.microsoft.com/office/drawing/2014/main" id="{E73E0A11-70DB-42A6-8247-15E7E351BC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9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80">
              <a:extLst>
                <a:ext uri="{FF2B5EF4-FFF2-40B4-BE49-F238E27FC236}">
                  <a16:creationId xmlns:a16="http://schemas.microsoft.com/office/drawing/2014/main" id="{457D4544-9D34-405F-A702-A96FF4F1B2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3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81">
              <a:extLst>
                <a:ext uri="{FF2B5EF4-FFF2-40B4-BE49-F238E27FC236}">
                  <a16:creationId xmlns:a16="http://schemas.microsoft.com/office/drawing/2014/main" id="{78376518-D9F3-4DB0-90CE-BF49ED2D7C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7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82">
              <a:extLst>
                <a:ext uri="{FF2B5EF4-FFF2-40B4-BE49-F238E27FC236}">
                  <a16:creationId xmlns:a16="http://schemas.microsoft.com/office/drawing/2014/main" id="{2ED8513F-A430-457C-8C2B-9C193DA3A1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1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Line 83">
              <a:extLst>
                <a:ext uri="{FF2B5EF4-FFF2-40B4-BE49-F238E27FC236}">
                  <a16:creationId xmlns:a16="http://schemas.microsoft.com/office/drawing/2014/main" id="{EEFB194F-6865-4238-A6E8-B3F38533D9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5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84">
              <a:extLst>
                <a:ext uri="{FF2B5EF4-FFF2-40B4-BE49-F238E27FC236}">
                  <a16:creationId xmlns:a16="http://schemas.microsoft.com/office/drawing/2014/main" id="{1B11C56B-C8BE-4863-8C05-3414A505A1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9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Line 85">
              <a:extLst>
                <a:ext uri="{FF2B5EF4-FFF2-40B4-BE49-F238E27FC236}">
                  <a16:creationId xmlns:a16="http://schemas.microsoft.com/office/drawing/2014/main" id="{FD9F0696-6787-4E8D-BCCB-AC1AD98BC0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3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Line 86">
              <a:extLst>
                <a:ext uri="{FF2B5EF4-FFF2-40B4-BE49-F238E27FC236}">
                  <a16:creationId xmlns:a16="http://schemas.microsoft.com/office/drawing/2014/main" id="{A9C72FEE-A973-4D8B-8577-556BDAC987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6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87">
              <a:extLst>
                <a:ext uri="{FF2B5EF4-FFF2-40B4-BE49-F238E27FC236}">
                  <a16:creationId xmlns:a16="http://schemas.microsoft.com/office/drawing/2014/main" id="{8A5544AE-B3EF-4498-AFC6-8E418AFFD5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91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88">
              <a:extLst>
                <a:ext uri="{FF2B5EF4-FFF2-40B4-BE49-F238E27FC236}">
                  <a16:creationId xmlns:a16="http://schemas.microsoft.com/office/drawing/2014/main" id="{9022C9A7-972E-42F4-9512-267346998C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5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89">
              <a:extLst>
                <a:ext uri="{FF2B5EF4-FFF2-40B4-BE49-F238E27FC236}">
                  <a16:creationId xmlns:a16="http://schemas.microsoft.com/office/drawing/2014/main" id="{AE9BBCF4-D9E5-47A7-A856-9F73FDE195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8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90">
              <a:extLst>
                <a:ext uri="{FF2B5EF4-FFF2-40B4-BE49-F238E27FC236}">
                  <a16:creationId xmlns:a16="http://schemas.microsoft.com/office/drawing/2014/main" id="{B62F2E8B-0B7E-4704-B88E-FDFD325FBB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02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Line 91">
              <a:extLst>
                <a:ext uri="{FF2B5EF4-FFF2-40B4-BE49-F238E27FC236}">
                  <a16:creationId xmlns:a16="http://schemas.microsoft.com/office/drawing/2014/main" id="{F3307EFC-848B-4901-BE40-F6DF278F97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7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Line 92">
              <a:extLst>
                <a:ext uri="{FF2B5EF4-FFF2-40B4-BE49-F238E27FC236}">
                  <a16:creationId xmlns:a16="http://schemas.microsoft.com/office/drawing/2014/main" id="{E56C7907-3FA0-4A4C-946A-51E3F7FC03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0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93">
              <a:extLst>
                <a:ext uri="{FF2B5EF4-FFF2-40B4-BE49-F238E27FC236}">
                  <a16:creationId xmlns:a16="http://schemas.microsoft.com/office/drawing/2014/main" id="{A61317C6-24B5-4E59-A285-3690DD23F1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14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Line 94">
              <a:extLst>
                <a:ext uri="{FF2B5EF4-FFF2-40B4-BE49-F238E27FC236}">
                  <a16:creationId xmlns:a16="http://schemas.microsoft.com/office/drawing/2014/main" id="{A9A7910C-806A-43FA-88B9-7BEB7F1ECD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8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95">
              <a:extLst>
                <a:ext uri="{FF2B5EF4-FFF2-40B4-BE49-F238E27FC236}">
                  <a16:creationId xmlns:a16="http://schemas.microsoft.com/office/drawing/2014/main" id="{FE045B72-0F22-4A56-8BB3-807F398518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2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96">
              <a:extLst>
                <a:ext uri="{FF2B5EF4-FFF2-40B4-BE49-F238E27FC236}">
                  <a16:creationId xmlns:a16="http://schemas.microsoft.com/office/drawing/2014/main" id="{14F911FF-2CCA-447A-862D-83430CC67A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6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97">
              <a:extLst>
                <a:ext uri="{FF2B5EF4-FFF2-40B4-BE49-F238E27FC236}">
                  <a16:creationId xmlns:a16="http://schemas.microsoft.com/office/drawing/2014/main" id="{FE621D80-F6A5-4589-BEF2-7818AA4F65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0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Line 98">
              <a:extLst>
                <a:ext uri="{FF2B5EF4-FFF2-40B4-BE49-F238E27FC236}">
                  <a16:creationId xmlns:a16="http://schemas.microsoft.com/office/drawing/2014/main" id="{225447B0-1D2A-4AEA-B04C-931BEC76E0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4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Line 99">
              <a:extLst>
                <a:ext uri="{FF2B5EF4-FFF2-40B4-BE49-F238E27FC236}">
                  <a16:creationId xmlns:a16="http://schemas.microsoft.com/office/drawing/2014/main" id="{E877DD9F-77CB-4A86-9008-FB8CD4D966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8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Line 100">
              <a:extLst>
                <a:ext uri="{FF2B5EF4-FFF2-40B4-BE49-F238E27FC236}">
                  <a16:creationId xmlns:a16="http://schemas.microsoft.com/office/drawing/2014/main" id="{F647F420-F318-41F1-B5DE-2392DDF6BB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2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Line 101">
              <a:extLst>
                <a:ext uri="{FF2B5EF4-FFF2-40B4-BE49-F238E27FC236}">
                  <a16:creationId xmlns:a16="http://schemas.microsoft.com/office/drawing/2014/main" id="{A23DA75B-A6D5-42C0-8A8C-CD22DD7FA7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46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Line 102">
              <a:extLst>
                <a:ext uri="{FF2B5EF4-FFF2-40B4-BE49-F238E27FC236}">
                  <a16:creationId xmlns:a16="http://schemas.microsoft.com/office/drawing/2014/main" id="{B7CD650E-EC72-42CC-A06B-048B654605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50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103">
              <a:extLst>
                <a:ext uri="{FF2B5EF4-FFF2-40B4-BE49-F238E27FC236}">
                  <a16:creationId xmlns:a16="http://schemas.microsoft.com/office/drawing/2014/main" id="{ED0D382A-B52D-4D53-AF5E-C038124EFA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4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Line 104">
              <a:extLst>
                <a:ext uri="{FF2B5EF4-FFF2-40B4-BE49-F238E27FC236}">
                  <a16:creationId xmlns:a16="http://schemas.microsoft.com/office/drawing/2014/main" id="{835ABA13-3F11-4C8A-8E5D-BACEAD482A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8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Line 105">
              <a:extLst>
                <a:ext uri="{FF2B5EF4-FFF2-40B4-BE49-F238E27FC236}">
                  <a16:creationId xmlns:a16="http://schemas.microsoft.com/office/drawing/2014/main" id="{0AC97397-C669-4E0B-91FD-61EA340F53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2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Line 106">
              <a:extLst>
                <a:ext uri="{FF2B5EF4-FFF2-40B4-BE49-F238E27FC236}">
                  <a16:creationId xmlns:a16="http://schemas.microsoft.com/office/drawing/2014/main" id="{B6F27F80-4E0B-4308-8507-314C311F5F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66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Line 107">
              <a:extLst>
                <a:ext uri="{FF2B5EF4-FFF2-40B4-BE49-F238E27FC236}">
                  <a16:creationId xmlns:a16="http://schemas.microsoft.com/office/drawing/2014/main" id="{D030EF55-A22C-439C-8096-FEB186B0E2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70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Line 108">
              <a:extLst>
                <a:ext uri="{FF2B5EF4-FFF2-40B4-BE49-F238E27FC236}">
                  <a16:creationId xmlns:a16="http://schemas.microsoft.com/office/drawing/2014/main" id="{DE783894-4CD2-47F8-BDA9-20AE73C72D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73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Line 109">
              <a:extLst>
                <a:ext uri="{FF2B5EF4-FFF2-40B4-BE49-F238E27FC236}">
                  <a16:creationId xmlns:a16="http://schemas.microsoft.com/office/drawing/2014/main" id="{7298FF34-8EFF-4031-861D-72166022A4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77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Line 110">
              <a:extLst>
                <a:ext uri="{FF2B5EF4-FFF2-40B4-BE49-F238E27FC236}">
                  <a16:creationId xmlns:a16="http://schemas.microsoft.com/office/drawing/2014/main" id="{2ADAAF1A-5C21-4D0F-AEB2-D8697EF31B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82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Line 111">
              <a:extLst>
                <a:ext uri="{FF2B5EF4-FFF2-40B4-BE49-F238E27FC236}">
                  <a16:creationId xmlns:a16="http://schemas.microsoft.com/office/drawing/2014/main" id="{7603DD93-F455-43DB-BB0A-A43CCE6376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85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112">
              <a:extLst>
                <a:ext uri="{FF2B5EF4-FFF2-40B4-BE49-F238E27FC236}">
                  <a16:creationId xmlns:a16="http://schemas.microsoft.com/office/drawing/2014/main" id="{381F0263-5B79-41D8-A3E2-AA689215FD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89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Line 113">
              <a:extLst>
                <a:ext uri="{FF2B5EF4-FFF2-40B4-BE49-F238E27FC236}">
                  <a16:creationId xmlns:a16="http://schemas.microsoft.com/office/drawing/2014/main" id="{9A026008-A7E5-46CD-BADE-A91EF9ED98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93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Line 114">
              <a:extLst>
                <a:ext uri="{FF2B5EF4-FFF2-40B4-BE49-F238E27FC236}">
                  <a16:creationId xmlns:a16="http://schemas.microsoft.com/office/drawing/2014/main" id="{F6A3BFF4-D847-4AEC-BAF4-1F4E7DAF44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97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Line 115">
              <a:extLst>
                <a:ext uri="{FF2B5EF4-FFF2-40B4-BE49-F238E27FC236}">
                  <a16:creationId xmlns:a16="http://schemas.microsoft.com/office/drawing/2014/main" id="{52537359-80AC-43FD-8516-1CE32B43DC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01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Line 116">
              <a:extLst>
                <a:ext uri="{FF2B5EF4-FFF2-40B4-BE49-F238E27FC236}">
                  <a16:creationId xmlns:a16="http://schemas.microsoft.com/office/drawing/2014/main" id="{6D06266D-B37C-4F96-A082-1B59E80084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05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Line 117">
              <a:extLst>
                <a:ext uri="{FF2B5EF4-FFF2-40B4-BE49-F238E27FC236}">
                  <a16:creationId xmlns:a16="http://schemas.microsoft.com/office/drawing/2014/main" id="{E27F0990-9306-43E5-B869-9798739BE8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09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Line 118">
              <a:extLst>
                <a:ext uri="{FF2B5EF4-FFF2-40B4-BE49-F238E27FC236}">
                  <a16:creationId xmlns:a16="http://schemas.microsoft.com/office/drawing/2014/main" id="{50A203A3-3047-4D6C-9198-C7E6732A3D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13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Line 119">
              <a:extLst>
                <a:ext uri="{FF2B5EF4-FFF2-40B4-BE49-F238E27FC236}">
                  <a16:creationId xmlns:a16="http://schemas.microsoft.com/office/drawing/2014/main" id="{DCD83324-1937-458D-AA80-EF7271A502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7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Line 120">
              <a:extLst>
                <a:ext uri="{FF2B5EF4-FFF2-40B4-BE49-F238E27FC236}">
                  <a16:creationId xmlns:a16="http://schemas.microsoft.com/office/drawing/2014/main" id="{5C59A946-8CCC-4581-AF63-F39CB09EC0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21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Line 121">
              <a:extLst>
                <a:ext uri="{FF2B5EF4-FFF2-40B4-BE49-F238E27FC236}">
                  <a16:creationId xmlns:a16="http://schemas.microsoft.com/office/drawing/2014/main" id="{452614B3-7EBD-4E2D-8C95-A8FD9D8455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25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Line 122">
              <a:extLst>
                <a:ext uri="{FF2B5EF4-FFF2-40B4-BE49-F238E27FC236}">
                  <a16:creationId xmlns:a16="http://schemas.microsoft.com/office/drawing/2014/main" id="{D39A3193-771D-49B4-9070-A7B01D64E5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29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Line 123">
              <a:extLst>
                <a:ext uri="{FF2B5EF4-FFF2-40B4-BE49-F238E27FC236}">
                  <a16:creationId xmlns:a16="http://schemas.microsoft.com/office/drawing/2014/main" id="{37212B72-9B58-46E9-BFF4-FCF23ACB78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33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Line 124">
              <a:extLst>
                <a:ext uri="{FF2B5EF4-FFF2-40B4-BE49-F238E27FC236}">
                  <a16:creationId xmlns:a16="http://schemas.microsoft.com/office/drawing/2014/main" id="{CA11DBD9-CBF4-40BC-8DAE-1A3234E2E9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37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Line 125">
              <a:extLst>
                <a:ext uri="{FF2B5EF4-FFF2-40B4-BE49-F238E27FC236}">
                  <a16:creationId xmlns:a16="http://schemas.microsoft.com/office/drawing/2014/main" id="{4B5A5F62-F2EC-4A6E-BCC4-9FFA618CCD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41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Line 126">
              <a:extLst>
                <a:ext uri="{FF2B5EF4-FFF2-40B4-BE49-F238E27FC236}">
                  <a16:creationId xmlns:a16="http://schemas.microsoft.com/office/drawing/2014/main" id="{BF365DAE-2416-4FE5-BE76-E0FD7CE6EF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5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Line 127">
              <a:extLst>
                <a:ext uri="{FF2B5EF4-FFF2-40B4-BE49-F238E27FC236}">
                  <a16:creationId xmlns:a16="http://schemas.microsoft.com/office/drawing/2014/main" id="{186485C9-3E90-4721-BED6-823F8BF5E8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48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Line 128">
              <a:extLst>
                <a:ext uri="{FF2B5EF4-FFF2-40B4-BE49-F238E27FC236}">
                  <a16:creationId xmlns:a16="http://schemas.microsoft.com/office/drawing/2014/main" id="{4D5E3513-4176-48E1-B1AC-73CCCFC30E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52" y="3963"/>
              <a:ext cx="0" cy="2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Line 129">
              <a:extLst>
                <a:ext uri="{FF2B5EF4-FFF2-40B4-BE49-F238E27FC236}">
                  <a16:creationId xmlns:a16="http://schemas.microsoft.com/office/drawing/2014/main" id="{F78D00F5-5DBB-4B52-839C-1AEC426504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9" y="3963"/>
              <a:ext cx="0" cy="4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Rectangle 130">
              <a:extLst>
                <a:ext uri="{FF2B5EF4-FFF2-40B4-BE49-F238E27FC236}">
                  <a16:creationId xmlns:a16="http://schemas.microsoft.com/office/drawing/2014/main" id="{100B09EB-5C38-4B64-AEDB-8DC5CEBE54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7" y="4004"/>
              <a:ext cx="18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0.0</a:t>
              </a:r>
              <a:endPara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2" name="Line 131">
              <a:extLst>
                <a:ext uri="{FF2B5EF4-FFF2-40B4-BE49-F238E27FC236}">
                  <a16:creationId xmlns:a16="http://schemas.microsoft.com/office/drawing/2014/main" id="{8440F862-9751-45BD-8A74-E4AA8BDE2B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79" y="3963"/>
              <a:ext cx="0" cy="4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Rectangle 132">
              <a:extLst>
                <a:ext uri="{FF2B5EF4-FFF2-40B4-BE49-F238E27FC236}">
                  <a16:creationId xmlns:a16="http://schemas.microsoft.com/office/drawing/2014/main" id="{B4A29EA8-4C8C-471B-AE9B-C05E0E0846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7" y="4004"/>
              <a:ext cx="18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0.5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4" name="Line 133">
              <a:extLst>
                <a:ext uri="{FF2B5EF4-FFF2-40B4-BE49-F238E27FC236}">
                  <a16:creationId xmlns:a16="http://schemas.microsoft.com/office/drawing/2014/main" id="{BE19D391-A661-484A-932C-C847580535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8" y="3963"/>
              <a:ext cx="0" cy="4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Rectangle 134">
              <a:extLst>
                <a:ext uri="{FF2B5EF4-FFF2-40B4-BE49-F238E27FC236}">
                  <a16:creationId xmlns:a16="http://schemas.microsoft.com/office/drawing/2014/main" id="{4252CE95-6CEB-485C-A65E-C58137D973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7" y="4004"/>
              <a:ext cx="18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1.0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6" name="Line 135">
              <a:extLst>
                <a:ext uri="{FF2B5EF4-FFF2-40B4-BE49-F238E27FC236}">
                  <a16:creationId xmlns:a16="http://schemas.microsoft.com/office/drawing/2014/main" id="{02A31302-D277-44DB-865A-67C929B8E2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8" y="3963"/>
              <a:ext cx="0" cy="4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Rectangle 136">
              <a:extLst>
                <a:ext uri="{FF2B5EF4-FFF2-40B4-BE49-F238E27FC236}">
                  <a16:creationId xmlns:a16="http://schemas.microsoft.com/office/drawing/2014/main" id="{51C7B411-F85A-43CB-A088-6885FB104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6" y="4004"/>
              <a:ext cx="18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1.5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8" name="Line 137">
              <a:extLst>
                <a:ext uri="{FF2B5EF4-FFF2-40B4-BE49-F238E27FC236}">
                  <a16:creationId xmlns:a16="http://schemas.microsoft.com/office/drawing/2014/main" id="{82558DEA-6C5E-4857-BC9F-80152BFCBA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38" y="3963"/>
              <a:ext cx="0" cy="4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Rectangle 138">
              <a:extLst>
                <a:ext uri="{FF2B5EF4-FFF2-40B4-BE49-F238E27FC236}">
                  <a16:creationId xmlns:a16="http://schemas.microsoft.com/office/drawing/2014/main" id="{AC3BDBBC-1807-4C3D-8799-CE83B02D00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6" y="4004"/>
              <a:ext cx="18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2.0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0" name="Line 139">
              <a:extLst>
                <a:ext uri="{FF2B5EF4-FFF2-40B4-BE49-F238E27FC236}">
                  <a16:creationId xmlns:a16="http://schemas.microsoft.com/office/drawing/2014/main" id="{18D93484-171D-47C0-BEB1-69C40D5AB4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8" y="3963"/>
              <a:ext cx="0" cy="4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Rectangle 140">
              <a:extLst>
                <a:ext uri="{FF2B5EF4-FFF2-40B4-BE49-F238E27FC236}">
                  <a16:creationId xmlns:a16="http://schemas.microsoft.com/office/drawing/2014/main" id="{90ABF408-EF72-4B01-9CED-4202C29FF9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6" y="4004"/>
              <a:ext cx="18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2.5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2" name="Line 141">
              <a:extLst>
                <a:ext uri="{FF2B5EF4-FFF2-40B4-BE49-F238E27FC236}">
                  <a16:creationId xmlns:a16="http://schemas.microsoft.com/office/drawing/2014/main" id="{17B2EA45-71B9-4A0C-91FE-DD7665C8F7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77" y="3963"/>
              <a:ext cx="0" cy="4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Rectangle 142">
              <a:extLst>
                <a:ext uri="{FF2B5EF4-FFF2-40B4-BE49-F238E27FC236}">
                  <a16:creationId xmlns:a16="http://schemas.microsoft.com/office/drawing/2014/main" id="{DC028169-9658-49E1-8E51-047069CD7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6" y="4004"/>
              <a:ext cx="18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3.0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4" name="Line 143">
              <a:extLst>
                <a:ext uri="{FF2B5EF4-FFF2-40B4-BE49-F238E27FC236}">
                  <a16:creationId xmlns:a16="http://schemas.microsoft.com/office/drawing/2014/main" id="{91D88FFA-127A-4067-9EDB-D03D70D23E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97" y="3963"/>
              <a:ext cx="0" cy="4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Rectangle 144">
              <a:extLst>
                <a:ext uri="{FF2B5EF4-FFF2-40B4-BE49-F238E27FC236}">
                  <a16:creationId xmlns:a16="http://schemas.microsoft.com/office/drawing/2014/main" id="{188714C9-94BF-4756-9A66-B1CECF128B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5" y="4004"/>
              <a:ext cx="18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3.5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6" name="Line 145">
              <a:extLst>
                <a:ext uri="{FF2B5EF4-FFF2-40B4-BE49-F238E27FC236}">
                  <a16:creationId xmlns:a16="http://schemas.microsoft.com/office/drawing/2014/main" id="{F75ACA94-6692-448C-A857-5073ACC06B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17" y="3963"/>
              <a:ext cx="0" cy="4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Rectangle 146">
              <a:extLst>
                <a:ext uri="{FF2B5EF4-FFF2-40B4-BE49-F238E27FC236}">
                  <a16:creationId xmlns:a16="http://schemas.microsoft.com/office/drawing/2014/main" id="{3258C277-975C-4B17-9606-56B1C3505D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6" y="4004"/>
              <a:ext cx="18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4.0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8" name="Line 147">
              <a:extLst>
                <a:ext uri="{FF2B5EF4-FFF2-40B4-BE49-F238E27FC236}">
                  <a16:creationId xmlns:a16="http://schemas.microsoft.com/office/drawing/2014/main" id="{1E344FE5-C60E-4120-AEFD-9989162D44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37" y="3963"/>
              <a:ext cx="0" cy="4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Rectangle 148">
              <a:extLst>
                <a:ext uri="{FF2B5EF4-FFF2-40B4-BE49-F238E27FC236}">
                  <a16:creationId xmlns:a16="http://schemas.microsoft.com/office/drawing/2014/main" id="{ECF69AD4-67D3-48E8-A6A9-FDAC1C4684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5" y="4004"/>
              <a:ext cx="18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4.5</a:t>
              </a:r>
              <a:endPara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" name="Rectangle 149">
              <a:extLst>
                <a:ext uri="{FF2B5EF4-FFF2-40B4-BE49-F238E27FC236}">
                  <a16:creationId xmlns:a16="http://schemas.microsoft.com/office/drawing/2014/main" id="{967B3040-49A9-423C-BF01-63393CE774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1" y="4159"/>
              <a:ext cx="116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Retention time (min)</a:t>
              </a:r>
              <a:endPara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" name="Line 150">
              <a:extLst>
                <a:ext uri="{FF2B5EF4-FFF2-40B4-BE49-F238E27FC236}">
                  <a16:creationId xmlns:a16="http://schemas.microsoft.com/office/drawing/2014/main" id="{69E0085A-1737-47E8-9480-7D52CAEF30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8" y="3924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Line 151">
              <a:extLst>
                <a:ext uri="{FF2B5EF4-FFF2-40B4-BE49-F238E27FC236}">
                  <a16:creationId xmlns:a16="http://schemas.microsoft.com/office/drawing/2014/main" id="{6B65DA5F-B8F2-4841-A22C-6FC12784E1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8" y="3881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Line 152">
              <a:extLst>
                <a:ext uri="{FF2B5EF4-FFF2-40B4-BE49-F238E27FC236}">
                  <a16:creationId xmlns:a16="http://schemas.microsoft.com/office/drawing/2014/main" id="{4DE0ACF3-007F-49CD-986F-825474C74E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8" y="3839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Line 153">
              <a:extLst>
                <a:ext uri="{FF2B5EF4-FFF2-40B4-BE49-F238E27FC236}">
                  <a16:creationId xmlns:a16="http://schemas.microsoft.com/office/drawing/2014/main" id="{56FC0A8F-9CAE-4CDF-AACD-4BD368DA0F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8" y="3795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Line 154">
              <a:extLst>
                <a:ext uri="{FF2B5EF4-FFF2-40B4-BE49-F238E27FC236}">
                  <a16:creationId xmlns:a16="http://schemas.microsoft.com/office/drawing/2014/main" id="{85FFCBCF-863A-4B2F-9CAC-268EAC8834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8" y="3753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Line 155">
              <a:extLst>
                <a:ext uri="{FF2B5EF4-FFF2-40B4-BE49-F238E27FC236}">
                  <a16:creationId xmlns:a16="http://schemas.microsoft.com/office/drawing/2014/main" id="{1BD4B43F-ADE2-45C9-8A0C-60991A703F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8" y="3710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Line 156">
              <a:extLst>
                <a:ext uri="{FF2B5EF4-FFF2-40B4-BE49-F238E27FC236}">
                  <a16:creationId xmlns:a16="http://schemas.microsoft.com/office/drawing/2014/main" id="{265BA26C-A935-4111-BA58-23CF2914C4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8" y="3667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Line 157">
              <a:extLst>
                <a:ext uri="{FF2B5EF4-FFF2-40B4-BE49-F238E27FC236}">
                  <a16:creationId xmlns:a16="http://schemas.microsoft.com/office/drawing/2014/main" id="{3254A704-E317-4E73-9D49-748DD0375F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8" y="3624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Line 158">
              <a:extLst>
                <a:ext uri="{FF2B5EF4-FFF2-40B4-BE49-F238E27FC236}">
                  <a16:creationId xmlns:a16="http://schemas.microsoft.com/office/drawing/2014/main" id="{A9810509-457F-4D1E-96BD-8E5A81FAD8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8" y="3582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Line 159">
              <a:extLst>
                <a:ext uri="{FF2B5EF4-FFF2-40B4-BE49-F238E27FC236}">
                  <a16:creationId xmlns:a16="http://schemas.microsoft.com/office/drawing/2014/main" id="{180D68D6-9914-4451-AD65-FB011DB3B3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8" y="3538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Line 160">
              <a:extLst>
                <a:ext uri="{FF2B5EF4-FFF2-40B4-BE49-F238E27FC236}">
                  <a16:creationId xmlns:a16="http://schemas.microsoft.com/office/drawing/2014/main" id="{993B70E3-BC7E-4F1D-8FAA-E3BE87FEED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8" y="3496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Line 161">
              <a:extLst>
                <a:ext uri="{FF2B5EF4-FFF2-40B4-BE49-F238E27FC236}">
                  <a16:creationId xmlns:a16="http://schemas.microsoft.com/office/drawing/2014/main" id="{A6CF54B2-1EC0-4F3A-BF62-EA723C4359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8" y="3453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Line 162">
              <a:extLst>
                <a:ext uri="{FF2B5EF4-FFF2-40B4-BE49-F238E27FC236}">
                  <a16:creationId xmlns:a16="http://schemas.microsoft.com/office/drawing/2014/main" id="{55570903-1DCD-4911-A432-EDDED63AAA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8" y="3410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Line 163">
              <a:extLst>
                <a:ext uri="{FF2B5EF4-FFF2-40B4-BE49-F238E27FC236}">
                  <a16:creationId xmlns:a16="http://schemas.microsoft.com/office/drawing/2014/main" id="{A1B5A6C5-FDA8-4497-B898-88BD09CE69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8" y="3367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Line 164">
              <a:extLst>
                <a:ext uri="{FF2B5EF4-FFF2-40B4-BE49-F238E27FC236}">
                  <a16:creationId xmlns:a16="http://schemas.microsoft.com/office/drawing/2014/main" id="{2F14DA42-3405-4B10-A7C6-201191ABDA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8" y="3324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Line 165">
              <a:extLst>
                <a:ext uri="{FF2B5EF4-FFF2-40B4-BE49-F238E27FC236}">
                  <a16:creationId xmlns:a16="http://schemas.microsoft.com/office/drawing/2014/main" id="{BFADE65D-0FBC-4181-8EC9-82FDBA6D76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8" y="3281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Line 166">
              <a:extLst>
                <a:ext uri="{FF2B5EF4-FFF2-40B4-BE49-F238E27FC236}">
                  <a16:creationId xmlns:a16="http://schemas.microsoft.com/office/drawing/2014/main" id="{64FC6770-8CEC-4701-BDAA-9B9873483C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8" y="3239"/>
              <a:ext cx="2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Line 167">
              <a:extLst>
                <a:ext uri="{FF2B5EF4-FFF2-40B4-BE49-F238E27FC236}">
                  <a16:creationId xmlns:a16="http://schemas.microsoft.com/office/drawing/2014/main" id="{0CECDAE4-63FC-4519-BEB4-63D51F75C9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8" y="3924"/>
              <a:ext cx="4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Rectangle 168">
              <a:extLst>
                <a:ext uri="{FF2B5EF4-FFF2-40B4-BE49-F238E27FC236}">
                  <a16:creationId xmlns:a16="http://schemas.microsoft.com/office/drawing/2014/main" id="{959E0617-501C-43A7-9742-AB21E8123C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5" y="3866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0" name="Line 169">
              <a:extLst>
                <a:ext uri="{FF2B5EF4-FFF2-40B4-BE49-F238E27FC236}">
                  <a16:creationId xmlns:a16="http://schemas.microsoft.com/office/drawing/2014/main" id="{15EBBAD6-B905-4FE2-8838-AD73403891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8" y="3710"/>
              <a:ext cx="4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Rectangle 170">
              <a:extLst>
                <a:ext uri="{FF2B5EF4-FFF2-40B4-BE49-F238E27FC236}">
                  <a16:creationId xmlns:a16="http://schemas.microsoft.com/office/drawing/2014/main" id="{DFCC2D86-E62D-4970-AA2B-BAF16905F2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9" y="3653"/>
              <a:ext cx="26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25000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Line 171">
              <a:extLst>
                <a:ext uri="{FF2B5EF4-FFF2-40B4-BE49-F238E27FC236}">
                  <a16:creationId xmlns:a16="http://schemas.microsoft.com/office/drawing/2014/main" id="{9064E10D-6359-4550-A263-1334D58B05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8" y="3496"/>
              <a:ext cx="4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Rectangle 172">
              <a:extLst>
                <a:ext uri="{FF2B5EF4-FFF2-40B4-BE49-F238E27FC236}">
                  <a16:creationId xmlns:a16="http://schemas.microsoft.com/office/drawing/2014/main" id="{2CC585FF-84F2-4AF6-87F0-D634197865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9" y="3438"/>
              <a:ext cx="26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50000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4" name="Line 173">
              <a:extLst>
                <a:ext uri="{FF2B5EF4-FFF2-40B4-BE49-F238E27FC236}">
                  <a16:creationId xmlns:a16="http://schemas.microsoft.com/office/drawing/2014/main" id="{C401F7B6-291A-435E-A5D5-787D606227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8" y="3281"/>
              <a:ext cx="4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Rectangle 174">
              <a:extLst>
                <a:ext uri="{FF2B5EF4-FFF2-40B4-BE49-F238E27FC236}">
                  <a16:creationId xmlns:a16="http://schemas.microsoft.com/office/drawing/2014/main" id="{E2F1B296-364D-46DC-A6E5-54EC322B9C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9" y="3224"/>
              <a:ext cx="26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75000</a:t>
              </a:r>
              <a:endPara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6" name="Freeform 175">
              <a:extLst>
                <a:ext uri="{FF2B5EF4-FFF2-40B4-BE49-F238E27FC236}">
                  <a16:creationId xmlns:a16="http://schemas.microsoft.com/office/drawing/2014/main" id="{B55F920F-6B38-410C-B56B-5FAD5154E3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4" y="3322"/>
              <a:ext cx="5185" cy="602"/>
            </a:xfrm>
            <a:custGeom>
              <a:avLst/>
              <a:gdLst>
                <a:gd name="T0" fmla="*/ 78 w 5185"/>
                <a:gd name="T1" fmla="*/ 599 h 602"/>
                <a:gd name="T2" fmla="*/ 164 w 5185"/>
                <a:gd name="T3" fmla="*/ 599 h 602"/>
                <a:gd name="T4" fmla="*/ 249 w 5185"/>
                <a:gd name="T5" fmla="*/ 599 h 602"/>
                <a:gd name="T6" fmla="*/ 336 w 5185"/>
                <a:gd name="T7" fmla="*/ 599 h 602"/>
                <a:gd name="T8" fmla="*/ 421 w 5185"/>
                <a:gd name="T9" fmla="*/ 601 h 602"/>
                <a:gd name="T10" fmla="*/ 507 w 5185"/>
                <a:gd name="T11" fmla="*/ 601 h 602"/>
                <a:gd name="T12" fmla="*/ 593 w 5185"/>
                <a:gd name="T13" fmla="*/ 601 h 602"/>
                <a:gd name="T14" fmla="*/ 678 w 5185"/>
                <a:gd name="T15" fmla="*/ 601 h 602"/>
                <a:gd name="T16" fmla="*/ 764 w 5185"/>
                <a:gd name="T17" fmla="*/ 601 h 602"/>
                <a:gd name="T18" fmla="*/ 850 w 5185"/>
                <a:gd name="T19" fmla="*/ 601 h 602"/>
                <a:gd name="T20" fmla="*/ 936 w 5185"/>
                <a:gd name="T21" fmla="*/ 599 h 602"/>
                <a:gd name="T22" fmla="*/ 1021 w 5185"/>
                <a:gd name="T23" fmla="*/ 598 h 602"/>
                <a:gd name="T24" fmla="*/ 1107 w 5185"/>
                <a:gd name="T25" fmla="*/ 598 h 602"/>
                <a:gd name="T26" fmla="*/ 1193 w 5185"/>
                <a:gd name="T27" fmla="*/ 596 h 602"/>
                <a:gd name="T28" fmla="*/ 1279 w 5185"/>
                <a:gd name="T29" fmla="*/ 598 h 602"/>
                <a:gd name="T30" fmla="*/ 1365 w 5185"/>
                <a:gd name="T31" fmla="*/ 598 h 602"/>
                <a:gd name="T32" fmla="*/ 1450 w 5185"/>
                <a:gd name="T33" fmla="*/ 598 h 602"/>
                <a:gd name="T34" fmla="*/ 1536 w 5185"/>
                <a:gd name="T35" fmla="*/ 597 h 602"/>
                <a:gd name="T36" fmla="*/ 1622 w 5185"/>
                <a:gd name="T37" fmla="*/ 597 h 602"/>
                <a:gd name="T38" fmla="*/ 1707 w 5185"/>
                <a:gd name="T39" fmla="*/ 597 h 602"/>
                <a:gd name="T40" fmla="*/ 1794 w 5185"/>
                <a:gd name="T41" fmla="*/ 598 h 602"/>
                <a:gd name="T42" fmla="*/ 1879 w 5185"/>
                <a:gd name="T43" fmla="*/ 597 h 602"/>
                <a:gd name="T44" fmla="*/ 1965 w 5185"/>
                <a:gd name="T45" fmla="*/ 596 h 602"/>
                <a:gd name="T46" fmla="*/ 2051 w 5185"/>
                <a:gd name="T47" fmla="*/ 597 h 602"/>
                <a:gd name="T48" fmla="*/ 2136 w 5185"/>
                <a:gd name="T49" fmla="*/ 596 h 602"/>
                <a:gd name="T50" fmla="*/ 2222 w 5185"/>
                <a:gd name="T51" fmla="*/ 597 h 602"/>
                <a:gd name="T52" fmla="*/ 2308 w 5185"/>
                <a:gd name="T53" fmla="*/ 597 h 602"/>
                <a:gd name="T54" fmla="*/ 2393 w 5185"/>
                <a:gd name="T55" fmla="*/ 596 h 602"/>
                <a:gd name="T56" fmla="*/ 2479 w 5185"/>
                <a:gd name="T57" fmla="*/ 596 h 602"/>
                <a:gd name="T58" fmla="*/ 2565 w 5185"/>
                <a:gd name="T59" fmla="*/ 595 h 602"/>
                <a:gd name="T60" fmla="*/ 2651 w 5185"/>
                <a:gd name="T61" fmla="*/ 597 h 602"/>
                <a:gd name="T62" fmla="*/ 2737 w 5185"/>
                <a:gd name="T63" fmla="*/ 596 h 602"/>
                <a:gd name="T64" fmla="*/ 2822 w 5185"/>
                <a:gd name="T65" fmla="*/ 594 h 602"/>
                <a:gd name="T66" fmla="*/ 2908 w 5185"/>
                <a:gd name="T67" fmla="*/ 594 h 602"/>
                <a:gd name="T68" fmla="*/ 2994 w 5185"/>
                <a:gd name="T69" fmla="*/ 593 h 602"/>
                <a:gd name="T70" fmla="*/ 3080 w 5185"/>
                <a:gd name="T71" fmla="*/ 595 h 602"/>
                <a:gd name="T72" fmla="*/ 3165 w 5185"/>
                <a:gd name="T73" fmla="*/ 589 h 602"/>
                <a:gd name="T74" fmla="*/ 3251 w 5185"/>
                <a:gd name="T75" fmla="*/ 593 h 602"/>
                <a:gd name="T76" fmla="*/ 3337 w 5185"/>
                <a:gd name="T77" fmla="*/ 591 h 602"/>
                <a:gd name="T78" fmla="*/ 3423 w 5185"/>
                <a:gd name="T79" fmla="*/ 277 h 602"/>
                <a:gd name="T80" fmla="*/ 3509 w 5185"/>
                <a:gd name="T81" fmla="*/ 586 h 602"/>
                <a:gd name="T82" fmla="*/ 3594 w 5185"/>
                <a:gd name="T83" fmla="*/ 589 h 602"/>
                <a:gd name="T84" fmla="*/ 3680 w 5185"/>
                <a:gd name="T85" fmla="*/ 582 h 602"/>
                <a:gd name="T86" fmla="*/ 3766 w 5185"/>
                <a:gd name="T87" fmla="*/ 572 h 602"/>
                <a:gd name="T88" fmla="*/ 3851 w 5185"/>
                <a:gd name="T89" fmla="*/ 569 h 602"/>
                <a:gd name="T90" fmla="*/ 3937 w 5185"/>
                <a:gd name="T91" fmla="*/ 559 h 602"/>
                <a:gd name="T92" fmla="*/ 4023 w 5185"/>
                <a:gd name="T93" fmla="*/ 560 h 602"/>
                <a:gd name="T94" fmla="*/ 4109 w 5185"/>
                <a:gd name="T95" fmla="*/ 563 h 602"/>
                <a:gd name="T96" fmla="*/ 4195 w 5185"/>
                <a:gd name="T97" fmla="*/ 561 h 602"/>
                <a:gd name="T98" fmla="*/ 4280 w 5185"/>
                <a:gd name="T99" fmla="*/ 558 h 602"/>
                <a:gd name="T100" fmla="*/ 4366 w 5185"/>
                <a:gd name="T101" fmla="*/ 560 h 602"/>
                <a:gd name="T102" fmla="*/ 4452 w 5185"/>
                <a:gd name="T103" fmla="*/ 560 h 602"/>
                <a:gd name="T104" fmla="*/ 4537 w 5185"/>
                <a:gd name="T105" fmla="*/ 559 h 602"/>
                <a:gd name="T106" fmla="*/ 4623 w 5185"/>
                <a:gd name="T107" fmla="*/ 568 h 602"/>
                <a:gd name="T108" fmla="*/ 4709 w 5185"/>
                <a:gd name="T109" fmla="*/ 567 h 602"/>
                <a:gd name="T110" fmla="*/ 4795 w 5185"/>
                <a:gd name="T111" fmla="*/ 564 h 602"/>
                <a:gd name="T112" fmla="*/ 4881 w 5185"/>
                <a:gd name="T113" fmla="*/ 559 h 602"/>
                <a:gd name="T114" fmla="*/ 4966 w 5185"/>
                <a:gd name="T115" fmla="*/ 542 h 602"/>
                <a:gd name="T116" fmla="*/ 5052 w 5185"/>
                <a:gd name="T117" fmla="*/ 550 h 602"/>
                <a:gd name="T118" fmla="*/ 5138 w 5185"/>
                <a:gd name="T119" fmla="*/ 588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185" h="602">
                  <a:moveTo>
                    <a:pt x="0" y="602"/>
                  </a:moveTo>
                  <a:lnTo>
                    <a:pt x="8" y="602"/>
                  </a:lnTo>
                  <a:lnTo>
                    <a:pt x="16" y="602"/>
                  </a:lnTo>
                  <a:lnTo>
                    <a:pt x="23" y="602"/>
                  </a:lnTo>
                  <a:lnTo>
                    <a:pt x="32" y="602"/>
                  </a:lnTo>
                  <a:lnTo>
                    <a:pt x="39" y="602"/>
                  </a:lnTo>
                  <a:lnTo>
                    <a:pt x="47" y="602"/>
                  </a:lnTo>
                  <a:lnTo>
                    <a:pt x="55" y="601"/>
                  </a:lnTo>
                  <a:lnTo>
                    <a:pt x="63" y="601"/>
                  </a:lnTo>
                  <a:lnTo>
                    <a:pt x="70" y="600"/>
                  </a:lnTo>
                  <a:lnTo>
                    <a:pt x="78" y="599"/>
                  </a:lnTo>
                  <a:lnTo>
                    <a:pt x="86" y="599"/>
                  </a:lnTo>
                  <a:lnTo>
                    <a:pt x="94" y="598"/>
                  </a:lnTo>
                  <a:lnTo>
                    <a:pt x="102" y="598"/>
                  </a:lnTo>
                  <a:lnTo>
                    <a:pt x="110" y="598"/>
                  </a:lnTo>
                  <a:lnTo>
                    <a:pt x="117" y="598"/>
                  </a:lnTo>
                  <a:lnTo>
                    <a:pt x="125" y="599"/>
                  </a:lnTo>
                  <a:lnTo>
                    <a:pt x="133" y="599"/>
                  </a:lnTo>
                  <a:lnTo>
                    <a:pt x="140" y="599"/>
                  </a:lnTo>
                  <a:lnTo>
                    <a:pt x="148" y="599"/>
                  </a:lnTo>
                  <a:lnTo>
                    <a:pt x="156" y="599"/>
                  </a:lnTo>
                  <a:lnTo>
                    <a:pt x="164" y="599"/>
                  </a:lnTo>
                  <a:lnTo>
                    <a:pt x="171" y="599"/>
                  </a:lnTo>
                  <a:lnTo>
                    <a:pt x="180" y="599"/>
                  </a:lnTo>
                  <a:lnTo>
                    <a:pt x="187" y="598"/>
                  </a:lnTo>
                  <a:lnTo>
                    <a:pt x="195" y="598"/>
                  </a:lnTo>
                  <a:lnTo>
                    <a:pt x="203" y="599"/>
                  </a:lnTo>
                  <a:lnTo>
                    <a:pt x="211" y="599"/>
                  </a:lnTo>
                  <a:lnTo>
                    <a:pt x="218" y="600"/>
                  </a:lnTo>
                  <a:lnTo>
                    <a:pt x="226" y="600"/>
                  </a:lnTo>
                  <a:lnTo>
                    <a:pt x="234" y="600"/>
                  </a:lnTo>
                  <a:lnTo>
                    <a:pt x="242" y="600"/>
                  </a:lnTo>
                  <a:lnTo>
                    <a:pt x="249" y="599"/>
                  </a:lnTo>
                  <a:lnTo>
                    <a:pt x="258" y="599"/>
                  </a:lnTo>
                  <a:lnTo>
                    <a:pt x="265" y="599"/>
                  </a:lnTo>
                  <a:lnTo>
                    <a:pt x="273" y="599"/>
                  </a:lnTo>
                  <a:lnTo>
                    <a:pt x="281" y="599"/>
                  </a:lnTo>
                  <a:lnTo>
                    <a:pt x="289" y="599"/>
                  </a:lnTo>
                  <a:lnTo>
                    <a:pt x="296" y="600"/>
                  </a:lnTo>
                  <a:lnTo>
                    <a:pt x="304" y="600"/>
                  </a:lnTo>
                  <a:lnTo>
                    <a:pt x="312" y="600"/>
                  </a:lnTo>
                  <a:lnTo>
                    <a:pt x="320" y="600"/>
                  </a:lnTo>
                  <a:lnTo>
                    <a:pt x="327" y="599"/>
                  </a:lnTo>
                  <a:lnTo>
                    <a:pt x="336" y="599"/>
                  </a:lnTo>
                  <a:lnTo>
                    <a:pt x="343" y="599"/>
                  </a:lnTo>
                  <a:lnTo>
                    <a:pt x="351" y="599"/>
                  </a:lnTo>
                  <a:lnTo>
                    <a:pt x="359" y="599"/>
                  </a:lnTo>
                  <a:lnTo>
                    <a:pt x="367" y="600"/>
                  </a:lnTo>
                  <a:lnTo>
                    <a:pt x="374" y="600"/>
                  </a:lnTo>
                  <a:lnTo>
                    <a:pt x="382" y="600"/>
                  </a:lnTo>
                  <a:lnTo>
                    <a:pt x="390" y="600"/>
                  </a:lnTo>
                  <a:lnTo>
                    <a:pt x="398" y="601"/>
                  </a:lnTo>
                  <a:lnTo>
                    <a:pt x="405" y="601"/>
                  </a:lnTo>
                  <a:lnTo>
                    <a:pt x="414" y="601"/>
                  </a:lnTo>
                  <a:lnTo>
                    <a:pt x="421" y="601"/>
                  </a:lnTo>
                  <a:lnTo>
                    <a:pt x="429" y="601"/>
                  </a:lnTo>
                  <a:lnTo>
                    <a:pt x="437" y="601"/>
                  </a:lnTo>
                  <a:lnTo>
                    <a:pt x="445" y="601"/>
                  </a:lnTo>
                  <a:lnTo>
                    <a:pt x="452" y="601"/>
                  </a:lnTo>
                  <a:lnTo>
                    <a:pt x="460" y="602"/>
                  </a:lnTo>
                  <a:lnTo>
                    <a:pt x="468" y="602"/>
                  </a:lnTo>
                  <a:lnTo>
                    <a:pt x="476" y="602"/>
                  </a:lnTo>
                  <a:lnTo>
                    <a:pt x="483" y="601"/>
                  </a:lnTo>
                  <a:lnTo>
                    <a:pt x="492" y="601"/>
                  </a:lnTo>
                  <a:lnTo>
                    <a:pt x="499" y="601"/>
                  </a:lnTo>
                  <a:lnTo>
                    <a:pt x="507" y="601"/>
                  </a:lnTo>
                  <a:lnTo>
                    <a:pt x="515" y="601"/>
                  </a:lnTo>
                  <a:lnTo>
                    <a:pt x="523" y="601"/>
                  </a:lnTo>
                  <a:lnTo>
                    <a:pt x="530" y="601"/>
                  </a:lnTo>
                  <a:lnTo>
                    <a:pt x="538" y="602"/>
                  </a:lnTo>
                  <a:lnTo>
                    <a:pt x="546" y="602"/>
                  </a:lnTo>
                  <a:lnTo>
                    <a:pt x="554" y="602"/>
                  </a:lnTo>
                  <a:lnTo>
                    <a:pt x="562" y="601"/>
                  </a:lnTo>
                  <a:lnTo>
                    <a:pt x="570" y="601"/>
                  </a:lnTo>
                  <a:lnTo>
                    <a:pt x="577" y="601"/>
                  </a:lnTo>
                  <a:lnTo>
                    <a:pt x="585" y="601"/>
                  </a:lnTo>
                  <a:lnTo>
                    <a:pt x="593" y="601"/>
                  </a:lnTo>
                  <a:lnTo>
                    <a:pt x="600" y="602"/>
                  </a:lnTo>
                  <a:lnTo>
                    <a:pt x="608" y="601"/>
                  </a:lnTo>
                  <a:lnTo>
                    <a:pt x="616" y="601"/>
                  </a:lnTo>
                  <a:lnTo>
                    <a:pt x="624" y="601"/>
                  </a:lnTo>
                  <a:lnTo>
                    <a:pt x="631" y="601"/>
                  </a:lnTo>
                  <a:lnTo>
                    <a:pt x="640" y="601"/>
                  </a:lnTo>
                  <a:lnTo>
                    <a:pt x="647" y="601"/>
                  </a:lnTo>
                  <a:lnTo>
                    <a:pt x="655" y="601"/>
                  </a:lnTo>
                  <a:lnTo>
                    <a:pt x="663" y="601"/>
                  </a:lnTo>
                  <a:lnTo>
                    <a:pt x="671" y="601"/>
                  </a:lnTo>
                  <a:lnTo>
                    <a:pt x="678" y="601"/>
                  </a:lnTo>
                  <a:lnTo>
                    <a:pt x="686" y="601"/>
                  </a:lnTo>
                  <a:lnTo>
                    <a:pt x="694" y="601"/>
                  </a:lnTo>
                  <a:lnTo>
                    <a:pt x="702" y="601"/>
                  </a:lnTo>
                  <a:lnTo>
                    <a:pt x="709" y="601"/>
                  </a:lnTo>
                  <a:lnTo>
                    <a:pt x="718" y="601"/>
                  </a:lnTo>
                  <a:lnTo>
                    <a:pt x="725" y="601"/>
                  </a:lnTo>
                  <a:lnTo>
                    <a:pt x="733" y="601"/>
                  </a:lnTo>
                  <a:lnTo>
                    <a:pt x="741" y="601"/>
                  </a:lnTo>
                  <a:lnTo>
                    <a:pt x="749" y="601"/>
                  </a:lnTo>
                  <a:lnTo>
                    <a:pt x="756" y="600"/>
                  </a:lnTo>
                  <a:lnTo>
                    <a:pt x="764" y="601"/>
                  </a:lnTo>
                  <a:lnTo>
                    <a:pt x="772" y="601"/>
                  </a:lnTo>
                  <a:lnTo>
                    <a:pt x="780" y="601"/>
                  </a:lnTo>
                  <a:lnTo>
                    <a:pt x="787" y="600"/>
                  </a:lnTo>
                  <a:lnTo>
                    <a:pt x="796" y="600"/>
                  </a:lnTo>
                  <a:lnTo>
                    <a:pt x="803" y="600"/>
                  </a:lnTo>
                  <a:lnTo>
                    <a:pt x="811" y="600"/>
                  </a:lnTo>
                  <a:lnTo>
                    <a:pt x="819" y="600"/>
                  </a:lnTo>
                  <a:lnTo>
                    <a:pt x="827" y="601"/>
                  </a:lnTo>
                  <a:lnTo>
                    <a:pt x="834" y="601"/>
                  </a:lnTo>
                  <a:lnTo>
                    <a:pt x="842" y="601"/>
                  </a:lnTo>
                  <a:lnTo>
                    <a:pt x="850" y="601"/>
                  </a:lnTo>
                  <a:lnTo>
                    <a:pt x="858" y="601"/>
                  </a:lnTo>
                  <a:lnTo>
                    <a:pt x="865" y="601"/>
                  </a:lnTo>
                  <a:lnTo>
                    <a:pt x="874" y="601"/>
                  </a:lnTo>
                  <a:lnTo>
                    <a:pt x="881" y="600"/>
                  </a:lnTo>
                  <a:lnTo>
                    <a:pt x="889" y="600"/>
                  </a:lnTo>
                  <a:lnTo>
                    <a:pt x="897" y="600"/>
                  </a:lnTo>
                  <a:lnTo>
                    <a:pt x="905" y="599"/>
                  </a:lnTo>
                  <a:lnTo>
                    <a:pt x="912" y="599"/>
                  </a:lnTo>
                  <a:lnTo>
                    <a:pt x="920" y="599"/>
                  </a:lnTo>
                  <a:lnTo>
                    <a:pt x="928" y="599"/>
                  </a:lnTo>
                  <a:lnTo>
                    <a:pt x="936" y="599"/>
                  </a:lnTo>
                  <a:lnTo>
                    <a:pt x="943" y="599"/>
                  </a:lnTo>
                  <a:lnTo>
                    <a:pt x="952" y="599"/>
                  </a:lnTo>
                  <a:lnTo>
                    <a:pt x="959" y="599"/>
                  </a:lnTo>
                  <a:lnTo>
                    <a:pt x="967" y="600"/>
                  </a:lnTo>
                  <a:lnTo>
                    <a:pt x="975" y="600"/>
                  </a:lnTo>
                  <a:lnTo>
                    <a:pt x="983" y="600"/>
                  </a:lnTo>
                  <a:lnTo>
                    <a:pt x="990" y="600"/>
                  </a:lnTo>
                  <a:lnTo>
                    <a:pt x="998" y="600"/>
                  </a:lnTo>
                  <a:lnTo>
                    <a:pt x="1006" y="599"/>
                  </a:lnTo>
                  <a:lnTo>
                    <a:pt x="1013" y="599"/>
                  </a:lnTo>
                  <a:lnTo>
                    <a:pt x="1021" y="598"/>
                  </a:lnTo>
                  <a:lnTo>
                    <a:pt x="1029" y="598"/>
                  </a:lnTo>
                  <a:lnTo>
                    <a:pt x="1037" y="598"/>
                  </a:lnTo>
                  <a:lnTo>
                    <a:pt x="1045" y="598"/>
                  </a:lnTo>
                  <a:lnTo>
                    <a:pt x="1053" y="598"/>
                  </a:lnTo>
                  <a:lnTo>
                    <a:pt x="1060" y="598"/>
                  </a:lnTo>
                  <a:lnTo>
                    <a:pt x="1068" y="598"/>
                  </a:lnTo>
                  <a:lnTo>
                    <a:pt x="1076" y="598"/>
                  </a:lnTo>
                  <a:lnTo>
                    <a:pt x="1084" y="597"/>
                  </a:lnTo>
                  <a:lnTo>
                    <a:pt x="1091" y="597"/>
                  </a:lnTo>
                  <a:lnTo>
                    <a:pt x="1100" y="597"/>
                  </a:lnTo>
                  <a:lnTo>
                    <a:pt x="1107" y="598"/>
                  </a:lnTo>
                  <a:lnTo>
                    <a:pt x="1115" y="598"/>
                  </a:lnTo>
                  <a:lnTo>
                    <a:pt x="1123" y="598"/>
                  </a:lnTo>
                  <a:lnTo>
                    <a:pt x="1131" y="599"/>
                  </a:lnTo>
                  <a:lnTo>
                    <a:pt x="1138" y="598"/>
                  </a:lnTo>
                  <a:lnTo>
                    <a:pt x="1146" y="598"/>
                  </a:lnTo>
                  <a:lnTo>
                    <a:pt x="1154" y="597"/>
                  </a:lnTo>
                  <a:lnTo>
                    <a:pt x="1162" y="597"/>
                  </a:lnTo>
                  <a:lnTo>
                    <a:pt x="1169" y="597"/>
                  </a:lnTo>
                  <a:lnTo>
                    <a:pt x="1178" y="596"/>
                  </a:lnTo>
                  <a:lnTo>
                    <a:pt x="1185" y="596"/>
                  </a:lnTo>
                  <a:lnTo>
                    <a:pt x="1193" y="596"/>
                  </a:lnTo>
                  <a:lnTo>
                    <a:pt x="1201" y="596"/>
                  </a:lnTo>
                  <a:lnTo>
                    <a:pt x="1209" y="596"/>
                  </a:lnTo>
                  <a:lnTo>
                    <a:pt x="1216" y="596"/>
                  </a:lnTo>
                  <a:lnTo>
                    <a:pt x="1224" y="597"/>
                  </a:lnTo>
                  <a:lnTo>
                    <a:pt x="1232" y="597"/>
                  </a:lnTo>
                  <a:lnTo>
                    <a:pt x="1240" y="597"/>
                  </a:lnTo>
                  <a:lnTo>
                    <a:pt x="1247" y="597"/>
                  </a:lnTo>
                  <a:lnTo>
                    <a:pt x="1256" y="598"/>
                  </a:lnTo>
                  <a:lnTo>
                    <a:pt x="1263" y="598"/>
                  </a:lnTo>
                  <a:lnTo>
                    <a:pt x="1271" y="598"/>
                  </a:lnTo>
                  <a:lnTo>
                    <a:pt x="1279" y="598"/>
                  </a:lnTo>
                  <a:lnTo>
                    <a:pt x="1287" y="598"/>
                  </a:lnTo>
                  <a:lnTo>
                    <a:pt x="1294" y="598"/>
                  </a:lnTo>
                  <a:lnTo>
                    <a:pt x="1302" y="598"/>
                  </a:lnTo>
                  <a:lnTo>
                    <a:pt x="1310" y="598"/>
                  </a:lnTo>
                  <a:lnTo>
                    <a:pt x="1318" y="598"/>
                  </a:lnTo>
                  <a:lnTo>
                    <a:pt x="1325" y="598"/>
                  </a:lnTo>
                  <a:lnTo>
                    <a:pt x="1334" y="598"/>
                  </a:lnTo>
                  <a:lnTo>
                    <a:pt x="1341" y="598"/>
                  </a:lnTo>
                  <a:lnTo>
                    <a:pt x="1349" y="597"/>
                  </a:lnTo>
                  <a:lnTo>
                    <a:pt x="1357" y="597"/>
                  </a:lnTo>
                  <a:lnTo>
                    <a:pt x="1365" y="598"/>
                  </a:lnTo>
                  <a:lnTo>
                    <a:pt x="1372" y="598"/>
                  </a:lnTo>
                  <a:lnTo>
                    <a:pt x="1380" y="597"/>
                  </a:lnTo>
                  <a:lnTo>
                    <a:pt x="1388" y="597"/>
                  </a:lnTo>
                  <a:lnTo>
                    <a:pt x="1396" y="597"/>
                  </a:lnTo>
                  <a:lnTo>
                    <a:pt x="1403" y="597"/>
                  </a:lnTo>
                  <a:lnTo>
                    <a:pt x="1412" y="597"/>
                  </a:lnTo>
                  <a:lnTo>
                    <a:pt x="1419" y="598"/>
                  </a:lnTo>
                  <a:lnTo>
                    <a:pt x="1427" y="598"/>
                  </a:lnTo>
                  <a:lnTo>
                    <a:pt x="1435" y="599"/>
                  </a:lnTo>
                  <a:lnTo>
                    <a:pt x="1442" y="599"/>
                  </a:lnTo>
                  <a:lnTo>
                    <a:pt x="1450" y="598"/>
                  </a:lnTo>
                  <a:lnTo>
                    <a:pt x="1458" y="598"/>
                  </a:lnTo>
                  <a:lnTo>
                    <a:pt x="1466" y="598"/>
                  </a:lnTo>
                  <a:lnTo>
                    <a:pt x="1473" y="598"/>
                  </a:lnTo>
                  <a:lnTo>
                    <a:pt x="1481" y="599"/>
                  </a:lnTo>
                  <a:lnTo>
                    <a:pt x="1489" y="599"/>
                  </a:lnTo>
                  <a:lnTo>
                    <a:pt x="1497" y="599"/>
                  </a:lnTo>
                  <a:lnTo>
                    <a:pt x="1505" y="598"/>
                  </a:lnTo>
                  <a:lnTo>
                    <a:pt x="1513" y="598"/>
                  </a:lnTo>
                  <a:lnTo>
                    <a:pt x="1520" y="597"/>
                  </a:lnTo>
                  <a:lnTo>
                    <a:pt x="1528" y="597"/>
                  </a:lnTo>
                  <a:lnTo>
                    <a:pt x="1536" y="597"/>
                  </a:lnTo>
                  <a:lnTo>
                    <a:pt x="1544" y="597"/>
                  </a:lnTo>
                  <a:lnTo>
                    <a:pt x="1551" y="597"/>
                  </a:lnTo>
                  <a:lnTo>
                    <a:pt x="1559" y="597"/>
                  </a:lnTo>
                  <a:lnTo>
                    <a:pt x="1567" y="598"/>
                  </a:lnTo>
                  <a:lnTo>
                    <a:pt x="1575" y="598"/>
                  </a:lnTo>
                  <a:lnTo>
                    <a:pt x="1583" y="598"/>
                  </a:lnTo>
                  <a:lnTo>
                    <a:pt x="1591" y="598"/>
                  </a:lnTo>
                  <a:lnTo>
                    <a:pt x="1598" y="598"/>
                  </a:lnTo>
                  <a:lnTo>
                    <a:pt x="1606" y="598"/>
                  </a:lnTo>
                  <a:lnTo>
                    <a:pt x="1614" y="598"/>
                  </a:lnTo>
                  <a:lnTo>
                    <a:pt x="1622" y="597"/>
                  </a:lnTo>
                  <a:lnTo>
                    <a:pt x="1629" y="597"/>
                  </a:lnTo>
                  <a:lnTo>
                    <a:pt x="1638" y="597"/>
                  </a:lnTo>
                  <a:lnTo>
                    <a:pt x="1645" y="596"/>
                  </a:lnTo>
                  <a:lnTo>
                    <a:pt x="1653" y="596"/>
                  </a:lnTo>
                  <a:lnTo>
                    <a:pt x="1661" y="596"/>
                  </a:lnTo>
                  <a:lnTo>
                    <a:pt x="1669" y="596"/>
                  </a:lnTo>
                  <a:lnTo>
                    <a:pt x="1676" y="596"/>
                  </a:lnTo>
                  <a:lnTo>
                    <a:pt x="1684" y="597"/>
                  </a:lnTo>
                  <a:lnTo>
                    <a:pt x="1692" y="597"/>
                  </a:lnTo>
                  <a:lnTo>
                    <a:pt x="1700" y="597"/>
                  </a:lnTo>
                  <a:lnTo>
                    <a:pt x="1707" y="597"/>
                  </a:lnTo>
                  <a:lnTo>
                    <a:pt x="1716" y="597"/>
                  </a:lnTo>
                  <a:lnTo>
                    <a:pt x="1723" y="597"/>
                  </a:lnTo>
                  <a:lnTo>
                    <a:pt x="1731" y="598"/>
                  </a:lnTo>
                  <a:lnTo>
                    <a:pt x="1739" y="598"/>
                  </a:lnTo>
                  <a:lnTo>
                    <a:pt x="1747" y="598"/>
                  </a:lnTo>
                  <a:lnTo>
                    <a:pt x="1754" y="597"/>
                  </a:lnTo>
                  <a:lnTo>
                    <a:pt x="1762" y="596"/>
                  </a:lnTo>
                  <a:lnTo>
                    <a:pt x="1770" y="596"/>
                  </a:lnTo>
                  <a:lnTo>
                    <a:pt x="1778" y="596"/>
                  </a:lnTo>
                  <a:lnTo>
                    <a:pt x="1785" y="597"/>
                  </a:lnTo>
                  <a:lnTo>
                    <a:pt x="1794" y="598"/>
                  </a:lnTo>
                  <a:lnTo>
                    <a:pt x="1801" y="598"/>
                  </a:lnTo>
                  <a:lnTo>
                    <a:pt x="1809" y="598"/>
                  </a:lnTo>
                  <a:lnTo>
                    <a:pt x="1817" y="598"/>
                  </a:lnTo>
                  <a:lnTo>
                    <a:pt x="1825" y="597"/>
                  </a:lnTo>
                  <a:lnTo>
                    <a:pt x="1832" y="597"/>
                  </a:lnTo>
                  <a:lnTo>
                    <a:pt x="1840" y="597"/>
                  </a:lnTo>
                  <a:lnTo>
                    <a:pt x="1848" y="597"/>
                  </a:lnTo>
                  <a:lnTo>
                    <a:pt x="1856" y="596"/>
                  </a:lnTo>
                  <a:lnTo>
                    <a:pt x="1863" y="596"/>
                  </a:lnTo>
                  <a:lnTo>
                    <a:pt x="1871" y="596"/>
                  </a:lnTo>
                  <a:lnTo>
                    <a:pt x="1879" y="597"/>
                  </a:lnTo>
                  <a:lnTo>
                    <a:pt x="1887" y="597"/>
                  </a:lnTo>
                  <a:lnTo>
                    <a:pt x="1895" y="597"/>
                  </a:lnTo>
                  <a:lnTo>
                    <a:pt x="1902" y="598"/>
                  </a:lnTo>
                  <a:lnTo>
                    <a:pt x="1910" y="598"/>
                  </a:lnTo>
                  <a:lnTo>
                    <a:pt x="1918" y="598"/>
                  </a:lnTo>
                  <a:lnTo>
                    <a:pt x="1926" y="598"/>
                  </a:lnTo>
                  <a:lnTo>
                    <a:pt x="1933" y="597"/>
                  </a:lnTo>
                  <a:lnTo>
                    <a:pt x="1941" y="596"/>
                  </a:lnTo>
                  <a:lnTo>
                    <a:pt x="1949" y="596"/>
                  </a:lnTo>
                  <a:lnTo>
                    <a:pt x="1957" y="596"/>
                  </a:lnTo>
                  <a:lnTo>
                    <a:pt x="1965" y="596"/>
                  </a:lnTo>
                  <a:lnTo>
                    <a:pt x="1973" y="597"/>
                  </a:lnTo>
                  <a:lnTo>
                    <a:pt x="1980" y="597"/>
                  </a:lnTo>
                  <a:lnTo>
                    <a:pt x="1988" y="597"/>
                  </a:lnTo>
                  <a:lnTo>
                    <a:pt x="1996" y="598"/>
                  </a:lnTo>
                  <a:lnTo>
                    <a:pt x="2004" y="598"/>
                  </a:lnTo>
                  <a:lnTo>
                    <a:pt x="2011" y="597"/>
                  </a:lnTo>
                  <a:lnTo>
                    <a:pt x="2019" y="597"/>
                  </a:lnTo>
                  <a:lnTo>
                    <a:pt x="2027" y="597"/>
                  </a:lnTo>
                  <a:lnTo>
                    <a:pt x="2035" y="597"/>
                  </a:lnTo>
                  <a:lnTo>
                    <a:pt x="2043" y="597"/>
                  </a:lnTo>
                  <a:lnTo>
                    <a:pt x="2051" y="597"/>
                  </a:lnTo>
                  <a:lnTo>
                    <a:pt x="2058" y="597"/>
                  </a:lnTo>
                  <a:lnTo>
                    <a:pt x="2066" y="597"/>
                  </a:lnTo>
                  <a:lnTo>
                    <a:pt x="2074" y="596"/>
                  </a:lnTo>
                  <a:lnTo>
                    <a:pt x="2082" y="596"/>
                  </a:lnTo>
                  <a:lnTo>
                    <a:pt x="2089" y="594"/>
                  </a:lnTo>
                  <a:lnTo>
                    <a:pt x="2098" y="594"/>
                  </a:lnTo>
                  <a:lnTo>
                    <a:pt x="2105" y="594"/>
                  </a:lnTo>
                  <a:lnTo>
                    <a:pt x="2113" y="595"/>
                  </a:lnTo>
                  <a:lnTo>
                    <a:pt x="2121" y="596"/>
                  </a:lnTo>
                  <a:lnTo>
                    <a:pt x="2129" y="596"/>
                  </a:lnTo>
                  <a:lnTo>
                    <a:pt x="2136" y="596"/>
                  </a:lnTo>
                  <a:lnTo>
                    <a:pt x="2144" y="596"/>
                  </a:lnTo>
                  <a:lnTo>
                    <a:pt x="2152" y="597"/>
                  </a:lnTo>
                  <a:lnTo>
                    <a:pt x="2160" y="597"/>
                  </a:lnTo>
                  <a:lnTo>
                    <a:pt x="2167" y="597"/>
                  </a:lnTo>
                  <a:lnTo>
                    <a:pt x="2176" y="596"/>
                  </a:lnTo>
                  <a:lnTo>
                    <a:pt x="2183" y="596"/>
                  </a:lnTo>
                  <a:lnTo>
                    <a:pt x="2191" y="596"/>
                  </a:lnTo>
                  <a:lnTo>
                    <a:pt x="2199" y="596"/>
                  </a:lnTo>
                  <a:lnTo>
                    <a:pt x="2207" y="596"/>
                  </a:lnTo>
                  <a:lnTo>
                    <a:pt x="2214" y="597"/>
                  </a:lnTo>
                  <a:lnTo>
                    <a:pt x="2222" y="597"/>
                  </a:lnTo>
                  <a:lnTo>
                    <a:pt x="2230" y="597"/>
                  </a:lnTo>
                  <a:lnTo>
                    <a:pt x="2238" y="597"/>
                  </a:lnTo>
                  <a:lnTo>
                    <a:pt x="2245" y="597"/>
                  </a:lnTo>
                  <a:lnTo>
                    <a:pt x="2254" y="597"/>
                  </a:lnTo>
                  <a:lnTo>
                    <a:pt x="2261" y="597"/>
                  </a:lnTo>
                  <a:lnTo>
                    <a:pt x="2269" y="597"/>
                  </a:lnTo>
                  <a:lnTo>
                    <a:pt x="2277" y="597"/>
                  </a:lnTo>
                  <a:lnTo>
                    <a:pt x="2285" y="597"/>
                  </a:lnTo>
                  <a:lnTo>
                    <a:pt x="2292" y="597"/>
                  </a:lnTo>
                  <a:lnTo>
                    <a:pt x="2300" y="597"/>
                  </a:lnTo>
                  <a:lnTo>
                    <a:pt x="2308" y="597"/>
                  </a:lnTo>
                  <a:lnTo>
                    <a:pt x="2315" y="597"/>
                  </a:lnTo>
                  <a:lnTo>
                    <a:pt x="2323" y="597"/>
                  </a:lnTo>
                  <a:lnTo>
                    <a:pt x="2331" y="597"/>
                  </a:lnTo>
                  <a:lnTo>
                    <a:pt x="2339" y="597"/>
                  </a:lnTo>
                  <a:lnTo>
                    <a:pt x="2347" y="596"/>
                  </a:lnTo>
                  <a:lnTo>
                    <a:pt x="2355" y="596"/>
                  </a:lnTo>
                  <a:lnTo>
                    <a:pt x="2362" y="595"/>
                  </a:lnTo>
                  <a:lnTo>
                    <a:pt x="2370" y="595"/>
                  </a:lnTo>
                  <a:lnTo>
                    <a:pt x="2378" y="596"/>
                  </a:lnTo>
                  <a:lnTo>
                    <a:pt x="2386" y="596"/>
                  </a:lnTo>
                  <a:lnTo>
                    <a:pt x="2393" y="596"/>
                  </a:lnTo>
                  <a:lnTo>
                    <a:pt x="2401" y="596"/>
                  </a:lnTo>
                  <a:lnTo>
                    <a:pt x="2409" y="596"/>
                  </a:lnTo>
                  <a:lnTo>
                    <a:pt x="2417" y="596"/>
                  </a:lnTo>
                  <a:lnTo>
                    <a:pt x="2425" y="595"/>
                  </a:lnTo>
                  <a:lnTo>
                    <a:pt x="2433" y="594"/>
                  </a:lnTo>
                  <a:lnTo>
                    <a:pt x="2440" y="594"/>
                  </a:lnTo>
                  <a:lnTo>
                    <a:pt x="2448" y="594"/>
                  </a:lnTo>
                  <a:lnTo>
                    <a:pt x="2456" y="595"/>
                  </a:lnTo>
                  <a:lnTo>
                    <a:pt x="2464" y="596"/>
                  </a:lnTo>
                  <a:lnTo>
                    <a:pt x="2471" y="596"/>
                  </a:lnTo>
                  <a:lnTo>
                    <a:pt x="2479" y="596"/>
                  </a:lnTo>
                  <a:lnTo>
                    <a:pt x="2487" y="596"/>
                  </a:lnTo>
                  <a:lnTo>
                    <a:pt x="2495" y="595"/>
                  </a:lnTo>
                  <a:lnTo>
                    <a:pt x="2503" y="594"/>
                  </a:lnTo>
                  <a:lnTo>
                    <a:pt x="2511" y="594"/>
                  </a:lnTo>
                  <a:lnTo>
                    <a:pt x="2518" y="593"/>
                  </a:lnTo>
                  <a:lnTo>
                    <a:pt x="2526" y="594"/>
                  </a:lnTo>
                  <a:lnTo>
                    <a:pt x="2534" y="594"/>
                  </a:lnTo>
                  <a:lnTo>
                    <a:pt x="2542" y="594"/>
                  </a:lnTo>
                  <a:lnTo>
                    <a:pt x="2549" y="595"/>
                  </a:lnTo>
                  <a:lnTo>
                    <a:pt x="2557" y="595"/>
                  </a:lnTo>
                  <a:lnTo>
                    <a:pt x="2565" y="595"/>
                  </a:lnTo>
                  <a:lnTo>
                    <a:pt x="2573" y="596"/>
                  </a:lnTo>
                  <a:lnTo>
                    <a:pt x="2581" y="596"/>
                  </a:lnTo>
                  <a:lnTo>
                    <a:pt x="2589" y="597"/>
                  </a:lnTo>
                  <a:lnTo>
                    <a:pt x="2596" y="597"/>
                  </a:lnTo>
                  <a:lnTo>
                    <a:pt x="2604" y="596"/>
                  </a:lnTo>
                  <a:lnTo>
                    <a:pt x="2612" y="596"/>
                  </a:lnTo>
                  <a:lnTo>
                    <a:pt x="2620" y="595"/>
                  </a:lnTo>
                  <a:lnTo>
                    <a:pt x="2627" y="595"/>
                  </a:lnTo>
                  <a:lnTo>
                    <a:pt x="2636" y="596"/>
                  </a:lnTo>
                  <a:lnTo>
                    <a:pt x="2643" y="596"/>
                  </a:lnTo>
                  <a:lnTo>
                    <a:pt x="2651" y="597"/>
                  </a:lnTo>
                  <a:lnTo>
                    <a:pt x="2659" y="597"/>
                  </a:lnTo>
                  <a:lnTo>
                    <a:pt x="2667" y="596"/>
                  </a:lnTo>
                  <a:lnTo>
                    <a:pt x="2674" y="596"/>
                  </a:lnTo>
                  <a:lnTo>
                    <a:pt x="2682" y="595"/>
                  </a:lnTo>
                  <a:lnTo>
                    <a:pt x="2690" y="594"/>
                  </a:lnTo>
                  <a:lnTo>
                    <a:pt x="2698" y="594"/>
                  </a:lnTo>
                  <a:lnTo>
                    <a:pt x="2705" y="594"/>
                  </a:lnTo>
                  <a:lnTo>
                    <a:pt x="2714" y="594"/>
                  </a:lnTo>
                  <a:lnTo>
                    <a:pt x="2721" y="596"/>
                  </a:lnTo>
                  <a:lnTo>
                    <a:pt x="2729" y="596"/>
                  </a:lnTo>
                  <a:lnTo>
                    <a:pt x="2737" y="596"/>
                  </a:lnTo>
                  <a:lnTo>
                    <a:pt x="2744" y="596"/>
                  </a:lnTo>
                  <a:lnTo>
                    <a:pt x="2752" y="596"/>
                  </a:lnTo>
                  <a:lnTo>
                    <a:pt x="2760" y="596"/>
                  </a:lnTo>
                  <a:lnTo>
                    <a:pt x="2768" y="596"/>
                  </a:lnTo>
                  <a:lnTo>
                    <a:pt x="2775" y="596"/>
                  </a:lnTo>
                  <a:lnTo>
                    <a:pt x="2783" y="596"/>
                  </a:lnTo>
                  <a:lnTo>
                    <a:pt x="2791" y="596"/>
                  </a:lnTo>
                  <a:lnTo>
                    <a:pt x="2799" y="596"/>
                  </a:lnTo>
                  <a:lnTo>
                    <a:pt x="2807" y="595"/>
                  </a:lnTo>
                  <a:lnTo>
                    <a:pt x="2815" y="594"/>
                  </a:lnTo>
                  <a:lnTo>
                    <a:pt x="2822" y="594"/>
                  </a:lnTo>
                  <a:lnTo>
                    <a:pt x="2830" y="594"/>
                  </a:lnTo>
                  <a:lnTo>
                    <a:pt x="2838" y="594"/>
                  </a:lnTo>
                  <a:lnTo>
                    <a:pt x="2846" y="595"/>
                  </a:lnTo>
                  <a:lnTo>
                    <a:pt x="2853" y="595"/>
                  </a:lnTo>
                  <a:lnTo>
                    <a:pt x="2861" y="594"/>
                  </a:lnTo>
                  <a:lnTo>
                    <a:pt x="2869" y="594"/>
                  </a:lnTo>
                  <a:lnTo>
                    <a:pt x="2877" y="594"/>
                  </a:lnTo>
                  <a:lnTo>
                    <a:pt x="2885" y="593"/>
                  </a:lnTo>
                  <a:lnTo>
                    <a:pt x="2893" y="593"/>
                  </a:lnTo>
                  <a:lnTo>
                    <a:pt x="2900" y="593"/>
                  </a:lnTo>
                  <a:lnTo>
                    <a:pt x="2908" y="594"/>
                  </a:lnTo>
                  <a:lnTo>
                    <a:pt x="2916" y="596"/>
                  </a:lnTo>
                  <a:lnTo>
                    <a:pt x="2924" y="596"/>
                  </a:lnTo>
                  <a:lnTo>
                    <a:pt x="2931" y="596"/>
                  </a:lnTo>
                  <a:lnTo>
                    <a:pt x="2939" y="596"/>
                  </a:lnTo>
                  <a:lnTo>
                    <a:pt x="2947" y="596"/>
                  </a:lnTo>
                  <a:lnTo>
                    <a:pt x="2955" y="595"/>
                  </a:lnTo>
                  <a:lnTo>
                    <a:pt x="2963" y="594"/>
                  </a:lnTo>
                  <a:lnTo>
                    <a:pt x="2971" y="594"/>
                  </a:lnTo>
                  <a:lnTo>
                    <a:pt x="2978" y="593"/>
                  </a:lnTo>
                  <a:lnTo>
                    <a:pt x="2986" y="593"/>
                  </a:lnTo>
                  <a:lnTo>
                    <a:pt x="2994" y="593"/>
                  </a:lnTo>
                  <a:lnTo>
                    <a:pt x="3002" y="594"/>
                  </a:lnTo>
                  <a:lnTo>
                    <a:pt x="3009" y="594"/>
                  </a:lnTo>
                  <a:lnTo>
                    <a:pt x="3017" y="594"/>
                  </a:lnTo>
                  <a:lnTo>
                    <a:pt x="3025" y="594"/>
                  </a:lnTo>
                  <a:lnTo>
                    <a:pt x="3033" y="594"/>
                  </a:lnTo>
                  <a:lnTo>
                    <a:pt x="3041" y="594"/>
                  </a:lnTo>
                  <a:lnTo>
                    <a:pt x="3049" y="594"/>
                  </a:lnTo>
                  <a:lnTo>
                    <a:pt x="3056" y="594"/>
                  </a:lnTo>
                  <a:lnTo>
                    <a:pt x="3064" y="594"/>
                  </a:lnTo>
                  <a:lnTo>
                    <a:pt x="3072" y="594"/>
                  </a:lnTo>
                  <a:lnTo>
                    <a:pt x="3080" y="595"/>
                  </a:lnTo>
                  <a:lnTo>
                    <a:pt x="3087" y="594"/>
                  </a:lnTo>
                  <a:lnTo>
                    <a:pt x="3095" y="594"/>
                  </a:lnTo>
                  <a:lnTo>
                    <a:pt x="3103" y="593"/>
                  </a:lnTo>
                  <a:lnTo>
                    <a:pt x="3111" y="592"/>
                  </a:lnTo>
                  <a:lnTo>
                    <a:pt x="3119" y="591"/>
                  </a:lnTo>
                  <a:lnTo>
                    <a:pt x="3127" y="589"/>
                  </a:lnTo>
                  <a:lnTo>
                    <a:pt x="3134" y="587"/>
                  </a:lnTo>
                  <a:lnTo>
                    <a:pt x="3142" y="587"/>
                  </a:lnTo>
                  <a:lnTo>
                    <a:pt x="3150" y="587"/>
                  </a:lnTo>
                  <a:lnTo>
                    <a:pt x="3158" y="587"/>
                  </a:lnTo>
                  <a:lnTo>
                    <a:pt x="3165" y="589"/>
                  </a:lnTo>
                  <a:lnTo>
                    <a:pt x="3173" y="590"/>
                  </a:lnTo>
                  <a:lnTo>
                    <a:pt x="3181" y="590"/>
                  </a:lnTo>
                  <a:lnTo>
                    <a:pt x="3189" y="591"/>
                  </a:lnTo>
                  <a:lnTo>
                    <a:pt x="3197" y="591"/>
                  </a:lnTo>
                  <a:lnTo>
                    <a:pt x="3204" y="592"/>
                  </a:lnTo>
                  <a:lnTo>
                    <a:pt x="3212" y="592"/>
                  </a:lnTo>
                  <a:lnTo>
                    <a:pt x="3220" y="593"/>
                  </a:lnTo>
                  <a:lnTo>
                    <a:pt x="3228" y="593"/>
                  </a:lnTo>
                  <a:lnTo>
                    <a:pt x="3235" y="593"/>
                  </a:lnTo>
                  <a:lnTo>
                    <a:pt x="3243" y="593"/>
                  </a:lnTo>
                  <a:lnTo>
                    <a:pt x="3251" y="593"/>
                  </a:lnTo>
                  <a:lnTo>
                    <a:pt x="3259" y="593"/>
                  </a:lnTo>
                  <a:lnTo>
                    <a:pt x="3267" y="594"/>
                  </a:lnTo>
                  <a:lnTo>
                    <a:pt x="3275" y="594"/>
                  </a:lnTo>
                  <a:lnTo>
                    <a:pt x="3282" y="594"/>
                  </a:lnTo>
                  <a:lnTo>
                    <a:pt x="3290" y="594"/>
                  </a:lnTo>
                  <a:lnTo>
                    <a:pt x="3298" y="594"/>
                  </a:lnTo>
                  <a:lnTo>
                    <a:pt x="3306" y="594"/>
                  </a:lnTo>
                  <a:lnTo>
                    <a:pt x="3313" y="593"/>
                  </a:lnTo>
                  <a:lnTo>
                    <a:pt x="3321" y="593"/>
                  </a:lnTo>
                  <a:lnTo>
                    <a:pt x="3329" y="592"/>
                  </a:lnTo>
                  <a:lnTo>
                    <a:pt x="3337" y="591"/>
                  </a:lnTo>
                  <a:lnTo>
                    <a:pt x="3345" y="591"/>
                  </a:lnTo>
                  <a:lnTo>
                    <a:pt x="3353" y="585"/>
                  </a:lnTo>
                  <a:lnTo>
                    <a:pt x="3360" y="559"/>
                  </a:lnTo>
                  <a:lnTo>
                    <a:pt x="3368" y="490"/>
                  </a:lnTo>
                  <a:lnTo>
                    <a:pt x="3376" y="364"/>
                  </a:lnTo>
                  <a:lnTo>
                    <a:pt x="3384" y="202"/>
                  </a:lnTo>
                  <a:lnTo>
                    <a:pt x="3391" y="62"/>
                  </a:lnTo>
                  <a:lnTo>
                    <a:pt x="3399" y="0"/>
                  </a:lnTo>
                  <a:lnTo>
                    <a:pt x="3407" y="33"/>
                  </a:lnTo>
                  <a:lnTo>
                    <a:pt x="3415" y="141"/>
                  </a:lnTo>
                  <a:lnTo>
                    <a:pt x="3423" y="277"/>
                  </a:lnTo>
                  <a:lnTo>
                    <a:pt x="3431" y="399"/>
                  </a:lnTo>
                  <a:lnTo>
                    <a:pt x="3438" y="485"/>
                  </a:lnTo>
                  <a:lnTo>
                    <a:pt x="3446" y="534"/>
                  </a:lnTo>
                  <a:lnTo>
                    <a:pt x="3454" y="558"/>
                  </a:lnTo>
                  <a:lnTo>
                    <a:pt x="3462" y="569"/>
                  </a:lnTo>
                  <a:lnTo>
                    <a:pt x="3469" y="576"/>
                  </a:lnTo>
                  <a:lnTo>
                    <a:pt x="3477" y="579"/>
                  </a:lnTo>
                  <a:lnTo>
                    <a:pt x="3485" y="581"/>
                  </a:lnTo>
                  <a:lnTo>
                    <a:pt x="3493" y="583"/>
                  </a:lnTo>
                  <a:lnTo>
                    <a:pt x="3501" y="584"/>
                  </a:lnTo>
                  <a:lnTo>
                    <a:pt x="3509" y="586"/>
                  </a:lnTo>
                  <a:lnTo>
                    <a:pt x="3516" y="587"/>
                  </a:lnTo>
                  <a:lnTo>
                    <a:pt x="3524" y="587"/>
                  </a:lnTo>
                  <a:lnTo>
                    <a:pt x="3532" y="589"/>
                  </a:lnTo>
                  <a:lnTo>
                    <a:pt x="3540" y="589"/>
                  </a:lnTo>
                  <a:lnTo>
                    <a:pt x="3547" y="589"/>
                  </a:lnTo>
                  <a:lnTo>
                    <a:pt x="3555" y="589"/>
                  </a:lnTo>
                  <a:lnTo>
                    <a:pt x="3563" y="589"/>
                  </a:lnTo>
                  <a:lnTo>
                    <a:pt x="3571" y="589"/>
                  </a:lnTo>
                  <a:lnTo>
                    <a:pt x="3579" y="589"/>
                  </a:lnTo>
                  <a:lnTo>
                    <a:pt x="3587" y="589"/>
                  </a:lnTo>
                  <a:lnTo>
                    <a:pt x="3594" y="589"/>
                  </a:lnTo>
                  <a:lnTo>
                    <a:pt x="3602" y="589"/>
                  </a:lnTo>
                  <a:lnTo>
                    <a:pt x="3610" y="588"/>
                  </a:lnTo>
                  <a:lnTo>
                    <a:pt x="3617" y="588"/>
                  </a:lnTo>
                  <a:lnTo>
                    <a:pt x="3625" y="588"/>
                  </a:lnTo>
                  <a:lnTo>
                    <a:pt x="3633" y="588"/>
                  </a:lnTo>
                  <a:lnTo>
                    <a:pt x="3641" y="587"/>
                  </a:lnTo>
                  <a:lnTo>
                    <a:pt x="3649" y="586"/>
                  </a:lnTo>
                  <a:lnTo>
                    <a:pt x="3657" y="585"/>
                  </a:lnTo>
                  <a:lnTo>
                    <a:pt x="3664" y="584"/>
                  </a:lnTo>
                  <a:lnTo>
                    <a:pt x="3672" y="583"/>
                  </a:lnTo>
                  <a:lnTo>
                    <a:pt x="3680" y="582"/>
                  </a:lnTo>
                  <a:lnTo>
                    <a:pt x="3688" y="581"/>
                  </a:lnTo>
                  <a:lnTo>
                    <a:pt x="3695" y="580"/>
                  </a:lnTo>
                  <a:lnTo>
                    <a:pt x="3703" y="578"/>
                  </a:lnTo>
                  <a:lnTo>
                    <a:pt x="3711" y="575"/>
                  </a:lnTo>
                  <a:lnTo>
                    <a:pt x="3719" y="573"/>
                  </a:lnTo>
                  <a:lnTo>
                    <a:pt x="3727" y="572"/>
                  </a:lnTo>
                  <a:lnTo>
                    <a:pt x="3735" y="573"/>
                  </a:lnTo>
                  <a:lnTo>
                    <a:pt x="3742" y="573"/>
                  </a:lnTo>
                  <a:lnTo>
                    <a:pt x="3750" y="573"/>
                  </a:lnTo>
                  <a:lnTo>
                    <a:pt x="3758" y="573"/>
                  </a:lnTo>
                  <a:lnTo>
                    <a:pt x="3766" y="572"/>
                  </a:lnTo>
                  <a:lnTo>
                    <a:pt x="3773" y="572"/>
                  </a:lnTo>
                  <a:lnTo>
                    <a:pt x="3781" y="571"/>
                  </a:lnTo>
                  <a:lnTo>
                    <a:pt x="3789" y="569"/>
                  </a:lnTo>
                  <a:lnTo>
                    <a:pt x="3797" y="569"/>
                  </a:lnTo>
                  <a:lnTo>
                    <a:pt x="3805" y="569"/>
                  </a:lnTo>
                  <a:lnTo>
                    <a:pt x="3813" y="570"/>
                  </a:lnTo>
                  <a:lnTo>
                    <a:pt x="3820" y="570"/>
                  </a:lnTo>
                  <a:lnTo>
                    <a:pt x="3828" y="570"/>
                  </a:lnTo>
                  <a:lnTo>
                    <a:pt x="3836" y="569"/>
                  </a:lnTo>
                  <a:lnTo>
                    <a:pt x="3844" y="569"/>
                  </a:lnTo>
                  <a:lnTo>
                    <a:pt x="3851" y="569"/>
                  </a:lnTo>
                  <a:lnTo>
                    <a:pt x="3859" y="570"/>
                  </a:lnTo>
                  <a:lnTo>
                    <a:pt x="3867" y="571"/>
                  </a:lnTo>
                  <a:lnTo>
                    <a:pt x="3875" y="571"/>
                  </a:lnTo>
                  <a:lnTo>
                    <a:pt x="3883" y="571"/>
                  </a:lnTo>
                  <a:lnTo>
                    <a:pt x="3891" y="570"/>
                  </a:lnTo>
                  <a:lnTo>
                    <a:pt x="3898" y="568"/>
                  </a:lnTo>
                  <a:lnTo>
                    <a:pt x="3906" y="566"/>
                  </a:lnTo>
                  <a:lnTo>
                    <a:pt x="3914" y="564"/>
                  </a:lnTo>
                  <a:lnTo>
                    <a:pt x="3922" y="562"/>
                  </a:lnTo>
                  <a:lnTo>
                    <a:pt x="3929" y="560"/>
                  </a:lnTo>
                  <a:lnTo>
                    <a:pt x="3937" y="559"/>
                  </a:lnTo>
                  <a:lnTo>
                    <a:pt x="3945" y="558"/>
                  </a:lnTo>
                  <a:lnTo>
                    <a:pt x="3953" y="558"/>
                  </a:lnTo>
                  <a:lnTo>
                    <a:pt x="3961" y="559"/>
                  </a:lnTo>
                  <a:lnTo>
                    <a:pt x="3969" y="559"/>
                  </a:lnTo>
                  <a:lnTo>
                    <a:pt x="3976" y="560"/>
                  </a:lnTo>
                  <a:lnTo>
                    <a:pt x="3984" y="559"/>
                  </a:lnTo>
                  <a:lnTo>
                    <a:pt x="3992" y="558"/>
                  </a:lnTo>
                  <a:lnTo>
                    <a:pt x="4000" y="557"/>
                  </a:lnTo>
                  <a:lnTo>
                    <a:pt x="4007" y="557"/>
                  </a:lnTo>
                  <a:lnTo>
                    <a:pt x="4015" y="558"/>
                  </a:lnTo>
                  <a:lnTo>
                    <a:pt x="4023" y="560"/>
                  </a:lnTo>
                  <a:lnTo>
                    <a:pt x="4031" y="561"/>
                  </a:lnTo>
                  <a:lnTo>
                    <a:pt x="4039" y="562"/>
                  </a:lnTo>
                  <a:lnTo>
                    <a:pt x="4046" y="561"/>
                  </a:lnTo>
                  <a:lnTo>
                    <a:pt x="4054" y="560"/>
                  </a:lnTo>
                  <a:lnTo>
                    <a:pt x="4062" y="559"/>
                  </a:lnTo>
                  <a:lnTo>
                    <a:pt x="4070" y="560"/>
                  </a:lnTo>
                  <a:lnTo>
                    <a:pt x="4077" y="560"/>
                  </a:lnTo>
                  <a:lnTo>
                    <a:pt x="4085" y="561"/>
                  </a:lnTo>
                  <a:lnTo>
                    <a:pt x="4093" y="562"/>
                  </a:lnTo>
                  <a:lnTo>
                    <a:pt x="4101" y="562"/>
                  </a:lnTo>
                  <a:lnTo>
                    <a:pt x="4109" y="563"/>
                  </a:lnTo>
                  <a:lnTo>
                    <a:pt x="4117" y="563"/>
                  </a:lnTo>
                  <a:lnTo>
                    <a:pt x="4124" y="565"/>
                  </a:lnTo>
                  <a:lnTo>
                    <a:pt x="4132" y="566"/>
                  </a:lnTo>
                  <a:lnTo>
                    <a:pt x="4140" y="566"/>
                  </a:lnTo>
                  <a:lnTo>
                    <a:pt x="4148" y="565"/>
                  </a:lnTo>
                  <a:lnTo>
                    <a:pt x="4155" y="564"/>
                  </a:lnTo>
                  <a:lnTo>
                    <a:pt x="4163" y="564"/>
                  </a:lnTo>
                  <a:lnTo>
                    <a:pt x="4171" y="564"/>
                  </a:lnTo>
                  <a:lnTo>
                    <a:pt x="4179" y="563"/>
                  </a:lnTo>
                  <a:lnTo>
                    <a:pt x="4187" y="562"/>
                  </a:lnTo>
                  <a:lnTo>
                    <a:pt x="4195" y="561"/>
                  </a:lnTo>
                  <a:lnTo>
                    <a:pt x="4202" y="560"/>
                  </a:lnTo>
                  <a:lnTo>
                    <a:pt x="4210" y="559"/>
                  </a:lnTo>
                  <a:lnTo>
                    <a:pt x="4218" y="559"/>
                  </a:lnTo>
                  <a:lnTo>
                    <a:pt x="4226" y="560"/>
                  </a:lnTo>
                  <a:lnTo>
                    <a:pt x="4233" y="562"/>
                  </a:lnTo>
                  <a:lnTo>
                    <a:pt x="4241" y="564"/>
                  </a:lnTo>
                  <a:lnTo>
                    <a:pt x="4249" y="563"/>
                  </a:lnTo>
                  <a:lnTo>
                    <a:pt x="4257" y="562"/>
                  </a:lnTo>
                  <a:lnTo>
                    <a:pt x="4265" y="559"/>
                  </a:lnTo>
                  <a:lnTo>
                    <a:pt x="4273" y="558"/>
                  </a:lnTo>
                  <a:lnTo>
                    <a:pt x="4280" y="558"/>
                  </a:lnTo>
                  <a:lnTo>
                    <a:pt x="4288" y="559"/>
                  </a:lnTo>
                  <a:lnTo>
                    <a:pt x="4296" y="561"/>
                  </a:lnTo>
                  <a:lnTo>
                    <a:pt x="4304" y="562"/>
                  </a:lnTo>
                  <a:lnTo>
                    <a:pt x="4311" y="561"/>
                  </a:lnTo>
                  <a:lnTo>
                    <a:pt x="4319" y="560"/>
                  </a:lnTo>
                  <a:lnTo>
                    <a:pt x="4327" y="560"/>
                  </a:lnTo>
                  <a:lnTo>
                    <a:pt x="4335" y="560"/>
                  </a:lnTo>
                  <a:lnTo>
                    <a:pt x="4343" y="560"/>
                  </a:lnTo>
                  <a:lnTo>
                    <a:pt x="4351" y="560"/>
                  </a:lnTo>
                  <a:lnTo>
                    <a:pt x="4358" y="560"/>
                  </a:lnTo>
                  <a:lnTo>
                    <a:pt x="4366" y="560"/>
                  </a:lnTo>
                  <a:lnTo>
                    <a:pt x="4374" y="559"/>
                  </a:lnTo>
                  <a:lnTo>
                    <a:pt x="4382" y="559"/>
                  </a:lnTo>
                  <a:lnTo>
                    <a:pt x="4389" y="560"/>
                  </a:lnTo>
                  <a:lnTo>
                    <a:pt x="4397" y="562"/>
                  </a:lnTo>
                  <a:lnTo>
                    <a:pt x="4405" y="563"/>
                  </a:lnTo>
                  <a:lnTo>
                    <a:pt x="4413" y="563"/>
                  </a:lnTo>
                  <a:lnTo>
                    <a:pt x="4421" y="562"/>
                  </a:lnTo>
                  <a:lnTo>
                    <a:pt x="4429" y="562"/>
                  </a:lnTo>
                  <a:lnTo>
                    <a:pt x="4436" y="560"/>
                  </a:lnTo>
                  <a:lnTo>
                    <a:pt x="4444" y="560"/>
                  </a:lnTo>
                  <a:lnTo>
                    <a:pt x="4452" y="560"/>
                  </a:lnTo>
                  <a:lnTo>
                    <a:pt x="4460" y="560"/>
                  </a:lnTo>
                  <a:lnTo>
                    <a:pt x="4467" y="561"/>
                  </a:lnTo>
                  <a:lnTo>
                    <a:pt x="4475" y="561"/>
                  </a:lnTo>
                  <a:lnTo>
                    <a:pt x="4483" y="560"/>
                  </a:lnTo>
                  <a:lnTo>
                    <a:pt x="4491" y="558"/>
                  </a:lnTo>
                  <a:lnTo>
                    <a:pt x="4499" y="556"/>
                  </a:lnTo>
                  <a:lnTo>
                    <a:pt x="4506" y="553"/>
                  </a:lnTo>
                  <a:lnTo>
                    <a:pt x="4514" y="553"/>
                  </a:lnTo>
                  <a:lnTo>
                    <a:pt x="4522" y="555"/>
                  </a:lnTo>
                  <a:lnTo>
                    <a:pt x="4530" y="558"/>
                  </a:lnTo>
                  <a:lnTo>
                    <a:pt x="4537" y="559"/>
                  </a:lnTo>
                  <a:lnTo>
                    <a:pt x="4545" y="560"/>
                  </a:lnTo>
                  <a:lnTo>
                    <a:pt x="4553" y="559"/>
                  </a:lnTo>
                  <a:lnTo>
                    <a:pt x="4561" y="558"/>
                  </a:lnTo>
                  <a:lnTo>
                    <a:pt x="4569" y="559"/>
                  </a:lnTo>
                  <a:lnTo>
                    <a:pt x="4577" y="559"/>
                  </a:lnTo>
                  <a:lnTo>
                    <a:pt x="4584" y="561"/>
                  </a:lnTo>
                  <a:lnTo>
                    <a:pt x="4592" y="562"/>
                  </a:lnTo>
                  <a:lnTo>
                    <a:pt x="4600" y="564"/>
                  </a:lnTo>
                  <a:lnTo>
                    <a:pt x="4608" y="565"/>
                  </a:lnTo>
                  <a:lnTo>
                    <a:pt x="4615" y="567"/>
                  </a:lnTo>
                  <a:lnTo>
                    <a:pt x="4623" y="568"/>
                  </a:lnTo>
                  <a:lnTo>
                    <a:pt x="4631" y="568"/>
                  </a:lnTo>
                  <a:lnTo>
                    <a:pt x="4639" y="567"/>
                  </a:lnTo>
                  <a:lnTo>
                    <a:pt x="4647" y="566"/>
                  </a:lnTo>
                  <a:lnTo>
                    <a:pt x="4655" y="566"/>
                  </a:lnTo>
                  <a:lnTo>
                    <a:pt x="4662" y="566"/>
                  </a:lnTo>
                  <a:lnTo>
                    <a:pt x="4670" y="566"/>
                  </a:lnTo>
                  <a:lnTo>
                    <a:pt x="4678" y="566"/>
                  </a:lnTo>
                  <a:lnTo>
                    <a:pt x="4686" y="566"/>
                  </a:lnTo>
                  <a:lnTo>
                    <a:pt x="4693" y="566"/>
                  </a:lnTo>
                  <a:lnTo>
                    <a:pt x="4701" y="567"/>
                  </a:lnTo>
                  <a:lnTo>
                    <a:pt x="4709" y="567"/>
                  </a:lnTo>
                  <a:lnTo>
                    <a:pt x="4717" y="567"/>
                  </a:lnTo>
                  <a:lnTo>
                    <a:pt x="4725" y="567"/>
                  </a:lnTo>
                  <a:lnTo>
                    <a:pt x="4733" y="567"/>
                  </a:lnTo>
                  <a:lnTo>
                    <a:pt x="4740" y="567"/>
                  </a:lnTo>
                  <a:lnTo>
                    <a:pt x="4748" y="567"/>
                  </a:lnTo>
                  <a:lnTo>
                    <a:pt x="4756" y="567"/>
                  </a:lnTo>
                  <a:lnTo>
                    <a:pt x="4764" y="566"/>
                  </a:lnTo>
                  <a:lnTo>
                    <a:pt x="4771" y="566"/>
                  </a:lnTo>
                  <a:lnTo>
                    <a:pt x="4779" y="565"/>
                  </a:lnTo>
                  <a:lnTo>
                    <a:pt x="4787" y="565"/>
                  </a:lnTo>
                  <a:lnTo>
                    <a:pt x="4795" y="564"/>
                  </a:lnTo>
                  <a:lnTo>
                    <a:pt x="4803" y="563"/>
                  </a:lnTo>
                  <a:lnTo>
                    <a:pt x="4811" y="562"/>
                  </a:lnTo>
                  <a:lnTo>
                    <a:pt x="4818" y="562"/>
                  </a:lnTo>
                  <a:lnTo>
                    <a:pt x="4826" y="562"/>
                  </a:lnTo>
                  <a:lnTo>
                    <a:pt x="4834" y="561"/>
                  </a:lnTo>
                  <a:lnTo>
                    <a:pt x="4842" y="560"/>
                  </a:lnTo>
                  <a:lnTo>
                    <a:pt x="4849" y="559"/>
                  </a:lnTo>
                  <a:lnTo>
                    <a:pt x="4857" y="558"/>
                  </a:lnTo>
                  <a:lnTo>
                    <a:pt x="4865" y="558"/>
                  </a:lnTo>
                  <a:lnTo>
                    <a:pt x="4873" y="559"/>
                  </a:lnTo>
                  <a:lnTo>
                    <a:pt x="4881" y="559"/>
                  </a:lnTo>
                  <a:lnTo>
                    <a:pt x="4889" y="559"/>
                  </a:lnTo>
                  <a:lnTo>
                    <a:pt x="4896" y="558"/>
                  </a:lnTo>
                  <a:lnTo>
                    <a:pt x="4904" y="556"/>
                  </a:lnTo>
                  <a:lnTo>
                    <a:pt x="4912" y="553"/>
                  </a:lnTo>
                  <a:lnTo>
                    <a:pt x="4919" y="552"/>
                  </a:lnTo>
                  <a:lnTo>
                    <a:pt x="4927" y="550"/>
                  </a:lnTo>
                  <a:lnTo>
                    <a:pt x="4935" y="548"/>
                  </a:lnTo>
                  <a:lnTo>
                    <a:pt x="4943" y="546"/>
                  </a:lnTo>
                  <a:lnTo>
                    <a:pt x="4951" y="545"/>
                  </a:lnTo>
                  <a:lnTo>
                    <a:pt x="4959" y="543"/>
                  </a:lnTo>
                  <a:lnTo>
                    <a:pt x="4966" y="542"/>
                  </a:lnTo>
                  <a:lnTo>
                    <a:pt x="4974" y="542"/>
                  </a:lnTo>
                  <a:lnTo>
                    <a:pt x="4982" y="542"/>
                  </a:lnTo>
                  <a:lnTo>
                    <a:pt x="4990" y="542"/>
                  </a:lnTo>
                  <a:lnTo>
                    <a:pt x="4997" y="543"/>
                  </a:lnTo>
                  <a:lnTo>
                    <a:pt x="5005" y="545"/>
                  </a:lnTo>
                  <a:lnTo>
                    <a:pt x="5013" y="546"/>
                  </a:lnTo>
                  <a:lnTo>
                    <a:pt x="5021" y="548"/>
                  </a:lnTo>
                  <a:lnTo>
                    <a:pt x="5029" y="550"/>
                  </a:lnTo>
                  <a:lnTo>
                    <a:pt x="5037" y="551"/>
                  </a:lnTo>
                  <a:lnTo>
                    <a:pt x="5044" y="550"/>
                  </a:lnTo>
                  <a:lnTo>
                    <a:pt x="5052" y="550"/>
                  </a:lnTo>
                  <a:lnTo>
                    <a:pt x="5060" y="552"/>
                  </a:lnTo>
                  <a:lnTo>
                    <a:pt x="5068" y="556"/>
                  </a:lnTo>
                  <a:lnTo>
                    <a:pt x="5075" y="563"/>
                  </a:lnTo>
                  <a:lnTo>
                    <a:pt x="5083" y="570"/>
                  </a:lnTo>
                  <a:lnTo>
                    <a:pt x="5091" y="576"/>
                  </a:lnTo>
                  <a:lnTo>
                    <a:pt x="5099" y="580"/>
                  </a:lnTo>
                  <a:lnTo>
                    <a:pt x="5107" y="583"/>
                  </a:lnTo>
                  <a:lnTo>
                    <a:pt x="5115" y="584"/>
                  </a:lnTo>
                  <a:lnTo>
                    <a:pt x="5122" y="586"/>
                  </a:lnTo>
                  <a:lnTo>
                    <a:pt x="5130" y="587"/>
                  </a:lnTo>
                  <a:lnTo>
                    <a:pt x="5138" y="588"/>
                  </a:lnTo>
                  <a:lnTo>
                    <a:pt x="5146" y="589"/>
                  </a:lnTo>
                  <a:lnTo>
                    <a:pt x="5153" y="589"/>
                  </a:lnTo>
                  <a:lnTo>
                    <a:pt x="5161" y="589"/>
                  </a:lnTo>
                  <a:lnTo>
                    <a:pt x="5169" y="589"/>
                  </a:lnTo>
                  <a:lnTo>
                    <a:pt x="5177" y="589"/>
                  </a:lnTo>
                  <a:lnTo>
                    <a:pt x="5185" y="589"/>
                  </a:lnTo>
                </a:path>
              </a:pathLst>
            </a:custGeom>
            <a:noFill/>
            <a:ln w="3175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Rectangle 176">
              <a:extLst>
                <a:ext uri="{FF2B5EF4-FFF2-40B4-BE49-F238E27FC236}">
                  <a16:creationId xmlns:a16="http://schemas.microsoft.com/office/drawing/2014/main" id="{29971518-8D4E-442A-BFBC-BA12DE3084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8" y="3458"/>
              <a:ext cx="108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800000"/>
                  </a:solidFill>
                  <a:effectLst/>
                  <a:latin typeface="Arial" panose="020B0604020202020204" pitchFamily="34" charset="0"/>
                </a:rPr>
                <a:t>233 &gt; 215(-) CE: 18.0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0" name="Rectangle 179">
              <a:extLst>
                <a:ext uri="{FF2B5EF4-FFF2-40B4-BE49-F238E27FC236}">
                  <a16:creationId xmlns:a16="http://schemas.microsoft.com/office/drawing/2014/main" id="{54898647-70C7-4AF3-B6F4-CBC0917B93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8" y="3197"/>
              <a:ext cx="5187" cy="759"/>
            </a:xfrm>
            <a:prstGeom prst="rect">
              <a:avLst/>
            </a:prstGeom>
            <a:noFill/>
            <a:ln w="1588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1" name="TextBox 190">
            <a:extLst>
              <a:ext uri="{FF2B5EF4-FFF2-40B4-BE49-F238E27FC236}">
                <a16:creationId xmlns:a16="http://schemas.microsoft.com/office/drawing/2014/main" id="{BFF99093-F579-4972-8078-B6D27A6D4049}"/>
              </a:ext>
            </a:extLst>
          </p:cNvPr>
          <p:cNvSpPr txBox="1"/>
          <p:nvPr/>
        </p:nvSpPr>
        <p:spPr>
          <a:xfrm rot="16200000">
            <a:off x="2111514" y="3324905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SRM Response</a:t>
            </a:r>
          </a:p>
        </p:txBody>
      </p:sp>
    </p:spTree>
    <p:extLst>
      <p:ext uri="{BB962C8B-B14F-4D97-AF65-F5344CB8AC3E}">
        <p14:creationId xmlns:p14="http://schemas.microsoft.com/office/powerpoint/2010/main" val="578120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B825B2A5-8767-4FFF-9754-B232BF7751F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Background noise: Aqueous acetonitrile</a:t>
            </a:r>
          </a:p>
        </p:txBody>
      </p:sp>
      <p:pic>
        <p:nvPicPr>
          <p:cNvPr id="192" name="Picture 191">
            <a:extLst>
              <a:ext uri="{FF2B5EF4-FFF2-40B4-BE49-F238E27FC236}">
                <a16:creationId xmlns:a16="http://schemas.microsoft.com/office/drawing/2014/main" id="{00000000-0008-0000-0500-000006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119" y="1377008"/>
            <a:ext cx="8972550" cy="1211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3" name="Picture 192">
            <a:extLst>
              <a:ext uri="{FF2B5EF4-FFF2-40B4-BE49-F238E27FC236}">
                <a16:creationId xmlns:a16="http://schemas.microsoft.com/office/drawing/2014/main" id="{00000000-0008-0000-0500-000007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119" y="2697432"/>
            <a:ext cx="8972550" cy="1211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" name="Picture 193">
            <a:extLst>
              <a:ext uri="{FF2B5EF4-FFF2-40B4-BE49-F238E27FC236}">
                <a16:creationId xmlns:a16="http://schemas.microsoft.com/office/drawing/2014/main" id="{00000000-0008-0000-0500-000009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119" y="4031504"/>
            <a:ext cx="8972550" cy="1211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5" name="Picture 194">
            <a:extLst>
              <a:ext uri="{FF2B5EF4-FFF2-40B4-BE49-F238E27FC236}">
                <a16:creationId xmlns:a16="http://schemas.microsoft.com/office/drawing/2014/main" id="{00000000-0008-0000-0500-00000A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119" y="5310984"/>
            <a:ext cx="8972550" cy="1417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6" name="TextBox 195">
            <a:extLst>
              <a:ext uri="{FF2B5EF4-FFF2-40B4-BE49-F238E27FC236}">
                <a16:creationId xmlns:a16="http://schemas.microsoft.com/office/drawing/2014/main" id="{94C34D9C-D194-41C8-AC29-FDF4F27F9FE4}"/>
              </a:ext>
            </a:extLst>
          </p:cNvPr>
          <p:cNvSpPr txBox="1"/>
          <p:nvPr/>
        </p:nvSpPr>
        <p:spPr>
          <a:xfrm>
            <a:off x="5351441" y="2830869"/>
            <a:ext cx="32038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800" b="0" i="0" u="none" strike="noStrike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-BPA-β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-ᴅ-Glucuronide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B5AFACBA-563F-4519-ADCE-15ED0E92BDFC}"/>
              </a:ext>
            </a:extLst>
          </p:cNvPr>
          <p:cNvSpPr txBox="1"/>
          <p:nvPr/>
        </p:nvSpPr>
        <p:spPr>
          <a:xfrm>
            <a:off x="7976928" y="5480992"/>
            <a:ext cx="11566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d6-BPA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40D1D269-5958-4C96-94CE-70E78546C7B0}"/>
              </a:ext>
            </a:extLst>
          </p:cNvPr>
          <p:cNvSpPr txBox="1"/>
          <p:nvPr/>
        </p:nvSpPr>
        <p:spPr>
          <a:xfrm>
            <a:off x="8372713" y="1396250"/>
            <a:ext cx="32038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BPA-β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-ᴅ-Glucuronide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8D68CB3-1CDE-471A-8BD9-F7981B8FE1C0}"/>
              </a:ext>
            </a:extLst>
          </p:cNvPr>
          <p:cNvSpPr txBox="1"/>
          <p:nvPr/>
        </p:nvSpPr>
        <p:spPr>
          <a:xfrm>
            <a:off x="7976928" y="4078751"/>
            <a:ext cx="11566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BPA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17586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0000000-0008-0000-0500-000006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504" y="1472320"/>
            <a:ext cx="8972550" cy="1211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0000000-0008-0000-0500-000007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505" y="2712473"/>
            <a:ext cx="8972550" cy="1211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000000-0008-0000-0500-000009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505" y="4020864"/>
            <a:ext cx="8972550" cy="1211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0000000-0008-0000-0500-00000A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505" y="5309133"/>
            <a:ext cx="8972550" cy="1417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0784503A-EBC8-44A4-B9AF-B08012F9C49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Extracted Blank Serum Containing Spiked Internal Standards</a:t>
            </a:r>
          </a:p>
        </p:txBody>
      </p:sp>
    </p:spTree>
    <p:extLst>
      <p:ext uri="{BB962C8B-B14F-4D97-AF65-F5344CB8AC3E}">
        <p14:creationId xmlns:p14="http://schemas.microsoft.com/office/powerpoint/2010/main" val="65080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164" y="1235234"/>
            <a:ext cx="8972550" cy="1211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164" y="2637542"/>
            <a:ext cx="8972550" cy="1211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000000-0008-0000-0500-000004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164" y="3985260"/>
            <a:ext cx="8972550" cy="1211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0000000-0008-0000-0500-000005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7164" y="5278388"/>
            <a:ext cx="8972550" cy="1417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4EB2630-6EA0-4015-9D3D-96E5A77489A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Example: Serum Sample #2 Chromatogram</a:t>
            </a:r>
          </a:p>
        </p:txBody>
      </p:sp>
    </p:spTree>
    <p:extLst>
      <p:ext uri="{BB962C8B-B14F-4D97-AF65-F5344CB8AC3E}">
        <p14:creationId xmlns:p14="http://schemas.microsoft.com/office/powerpoint/2010/main" val="1589160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754</Words>
  <Application>Microsoft Macintosh PowerPoint</Application>
  <PresentationFormat>Widescreen</PresentationFormat>
  <Paragraphs>235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Verdana</vt:lpstr>
      <vt:lpstr>Wingdings</vt:lpstr>
      <vt:lpstr>Office Theme</vt:lpstr>
      <vt:lpstr>CS ChemDraw Drawing</vt:lpstr>
      <vt:lpstr>Analysis of Bisphenol A and Conjugates in Human Serum</vt:lpstr>
      <vt:lpstr>PowerPoint Presentation</vt:lpstr>
      <vt:lpstr>PowerPoint Presentation</vt:lpstr>
      <vt:lpstr>Extraction method</vt:lpstr>
      <vt:lpstr>UHPLC Method</vt:lpstr>
      <vt:lpstr>PowerPoint Presentation</vt:lpstr>
      <vt:lpstr>PowerPoint Presentation</vt:lpstr>
      <vt:lpstr>PowerPoint Presentation</vt:lpstr>
      <vt:lpstr>PowerPoint Presentation</vt:lpstr>
      <vt:lpstr>Recovery of Spiked Standards</vt:lpstr>
      <vt:lpstr>PowerPoint Presentation</vt:lpstr>
      <vt:lpstr>PowerPoint Presentation</vt:lpstr>
      <vt:lpstr>PowerPoint Presentation</vt:lpstr>
      <vt:lpstr>PowerPoint Presentation</vt:lpstr>
      <vt:lpstr>Additional data for BPS and BPF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Muchiri, Ruth N</dc:creator>
  <cp:lastModifiedBy>Lewis Perdue</cp:lastModifiedBy>
  <cp:revision>188</cp:revision>
  <dcterms:created xsi:type="dcterms:W3CDTF">2021-09-21T19:09:08Z</dcterms:created>
  <dcterms:modified xsi:type="dcterms:W3CDTF">2022-03-26T18:04:13Z</dcterms:modified>
</cp:coreProperties>
</file>